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Poppins Ultra-Bold" charset="1" panose="00000900000000000000"/>
      <p:regular r:id="rId25"/>
    </p:embeddedFont>
    <p:embeddedFont>
      <p:font typeface="Poppins Medium" charset="1" panose="00000600000000000000"/>
      <p:regular r:id="rId26"/>
    </p:embeddedFont>
    <p:embeddedFont>
      <p:font typeface="Poppins Semi-Bold" charset="1" panose="00000700000000000000"/>
      <p:regular r:id="rId27"/>
    </p:embeddedFont>
    <p:embeddedFont>
      <p:font typeface="Poppins Heavy" charset="1" panose="00000A00000000000000"/>
      <p:regular r:id="rId28"/>
    </p:embeddedFont>
    <p:embeddedFont>
      <p:font typeface="Poppins Bold" charset="1" panose="00000800000000000000"/>
      <p:regular r:id="rId29"/>
    </p:embeddedFont>
    <p:embeddedFont>
      <p:font typeface="Poppin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000">
            <a:off x="-256658" y="-471511"/>
            <a:ext cx="18801317" cy="11230022"/>
          </a:xfrm>
          <a:custGeom>
            <a:avLst/>
            <a:gdLst/>
            <a:ahLst/>
            <a:cxnLst/>
            <a:rect r="r" b="b" t="t" l="l"/>
            <a:pathLst>
              <a:path h="11230022" w="18801317">
                <a:moveTo>
                  <a:pt x="0" y="957120"/>
                </a:moveTo>
                <a:lnTo>
                  <a:pt x="18262936" y="0"/>
                </a:lnTo>
                <a:lnTo>
                  <a:pt x="18801316" y="10272902"/>
                </a:lnTo>
                <a:lnTo>
                  <a:pt x="538380" y="11230022"/>
                </a:lnTo>
                <a:lnTo>
                  <a:pt x="0" y="957120"/>
                </a:lnTo>
                <a:close/>
              </a:path>
            </a:pathLst>
          </a:custGeom>
          <a:blipFill>
            <a:blip r:embed="rId2"/>
            <a:stretch>
              <a:fillRect l="-5639" t="-1205" r="-3965" b="-36420"/>
            </a:stretch>
          </a:blipFill>
        </p:spPr>
      </p:sp>
      <p:grpSp>
        <p:nvGrpSpPr>
          <p:cNvPr name="Group 3" id="3"/>
          <p:cNvGrpSpPr>
            <a:grpSpLocks noChangeAspect="true"/>
          </p:cNvGrpSpPr>
          <p:nvPr/>
        </p:nvGrpSpPr>
        <p:grpSpPr>
          <a:xfrm rot="-10800000">
            <a:off x="14105887" y="-405651"/>
            <a:ext cx="9221613" cy="7985917"/>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5AC86"/>
            </a:solidFill>
          </p:spPr>
        </p:sp>
      </p:grpSp>
      <p:sp>
        <p:nvSpPr>
          <p:cNvPr name="Freeform 5" id="5"/>
          <p:cNvSpPr/>
          <p:nvPr/>
        </p:nvSpPr>
        <p:spPr>
          <a:xfrm flipH="false" flipV="false" rot="-10800000">
            <a:off x="14799655" y="-530369"/>
            <a:ext cx="6549921" cy="5673869"/>
          </a:xfrm>
          <a:custGeom>
            <a:avLst/>
            <a:gdLst/>
            <a:ahLst/>
            <a:cxnLst/>
            <a:rect r="r" b="b" t="t" l="l"/>
            <a:pathLst>
              <a:path h="5673869" w="6549921">
                <a:moveTo>
                  <a:pt x="0" y="0"/>
                </a:moveTo>
                <a:lnTo>
                  <a:pt x="6549921" y="0"/>
                </a:lnTo>
                <a:lnTo>
                  <a:pt x="6549921" y="5673869"/>
                </a:lnTo>
                <a:lnTo>
                  <a:pt x="0" y="56738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460974" y="393327"/>
            <a:ext cx="8953680" cy="1353274"/>
            <a:chOff x="0" y="0"/>
            <a:chExt cx="1967404" cy="297357"/>
          </a:xfrm>
        </p:grpSpPr>
        <p:sp>
          <p:nvSpPr>
            <p:cNvPr name="Freeform 7" id="7"/>
            <p:cNvSpPr/>
            <p:nvPr/>
          </p:nvSpPr>
          <p:spPr>
            <a:xfrm flipH="false" flipV="false" rot="0">
              <a:off x="0" y="0"/>
              <a:ext cx="1967404" cy="297357"/>
            </a:xfrm>
            <a:custGeom>
              <a:avLst/>
              <a:gdLst/>
              <a:ahLst/>
              <a:cxnLst/>
              <a:rect r="r" b="b" t="t" l="l"/>
              <a:pathLst>
                <a:path h="297357" w="1967404">
                  <a:moveTo>
                    <a:pt x="0" y="0"/>
                  </a:moveTo>
                  <a:lnTo>
                    <a:pt x="1967404" y="0"/>
                  </a:lnTo>
                  <a:lnTo>
                    <a:pt x="1967404" y="297357"/>
                  </a:lnTo>
                  <a:lnTo>
                    <a:pt x="0" y="297357"/>
                  </a:lnTo>
                  <a:close/>
                </a:path>
              </a:pathLst>
            </a:custGeom>
            <a:solidFill>
              <a:srgbClr val="05113D">
                <a:alpha val="73725"/>
              </a:srgbClr>
            </a:solidFill>
          </p:spPr>
        </p:sp>
      </p:grpSp>
      <p:sp>
        <p:nvSpPr>
          <p:cNvPr name="Freeform 8" id="8"/>
          <p:cNvSpPr/>
          <p:nvPr/>
        </p:nvSpPr>
        <p:spPr>
          <a:xfrm flipH="false" flipV="false" rot="0">
            <a:off x="16667018" y="9771365"/>
            <a:ext cx="1184563" cy="358330"/>
          </a:xfrm>
          <a:custGeom>
            <a:avLst/>
            <a:gdLst/>
            <a:ahLst/>
            <a:cxnLst/>
            <a:rect r="r" b="b" t="t" l="l"/>
            <a:pathLst>
              <a:path h="358330" w="1184563">
                <a:moveTo>
                  <a:pt x="0" y="0"/>
                </a:moveTo>
                <a:lnTo>
                  <a:pt x="1184564" y="0"/>
                </a:lnTo>
                <a:lnTo>
                  <a:pt x="1184564" y="358330"/>
                </a:lnTo>
                <a:lnTo>
                  <a:pt x="0" y="358330"/>
                </a:lnTo>
                <a:lnTo>
                  <a:pt x="0" y="0"/>
                </a:lnTo>
                <a:close/>
              </a:path>
            </a:pathLst>
          </a:custGeom>
          <a:blipFill>
            <a:blip r:embed="rId5"/>
            <a:stretch>
              <a:fillRect l="0" t="0" r="0" b="0"/>
            </a:stretch>
          </a:blipFill>
        </p:spPr>
      </p:sp>
      <p:sp>
        <p:nvSpPr>
          <p:cNvPr name="Freeform 9" id="9"/>
          <p:cNvSpPr/>
          <p:nvPr/>
        </p:nvSpPr>
        <p:spPr>
          <a:xfrm flipH="false" flipV="false" rot="0">
            <a:off x="16485220" y="9762486"/>
            <a:ext cx="1366362" cy="367210"/>
          </a:xfrm>
          <a:custGeom>
            <a:avLst/>
            <a:gdLst/>
            <a:ahLst/>
            <a:cxnLst/>
            <a:rect r="r" b="b" t="t" l="l"/>
            <a:pathLst>
              <a:path h="367210" w="1366362">
                <a:moveTo>
                  <a:pt x="0" y="0"/>
                </a:moveTo>
                <a:lnTo>
                  <a:pt x="1366362" y="0"/>
                </a:lnTo>
                <a:lnTo>
                  <a:pt x="1366362" y="367209"/>
                </a:lnTo>
                <a:lnTo>
                  <a:pt x="0" y="367209"/>
                </a:lnTo>
                <a:lnTo>
                  <a:pt x="0" y="0"/>
                </a:lnTo>
                <a:close/>
              </a:path>
            </a:pathLst>
          </a:custGeom>
          <a:blipFill>
            <a:blip r:embed="rId6"/>
            <a:stretch>
              <a:fillRect l="0" t="0" r="0" b="0"/>
            </a:stretch>
          </a:blipFill>
        </p:spPr>
      </p:sp>
      <p:grpSp>
        <p:nvGrpSpPr>
          <p:cNvPr name="Group 10" id="10"/>
          <p:cNvGrpSpPr>
            <a:grpSpLocks noChangeAspect="true"/>
          </p:cNvGrpSpPr>
          <p:nvPr/>
        </p:nvGrpSpPr>
        <p:grpSpPr>
          <a:xfrm rot="0">
            <a:off x="13420807" y="2538236"/>
            <a:ext cx="9734387" cy="8429979"/>
            <a:chOff x="0" y="0"/>
            <a:chExt cx="6350000" cy="5499100"/>
          </a:xfrm>
        </p:grpSpPr>
        <p:sp>
          <p:nvSpPr>
            <p:cNvPr name="Freeform 11" id="11"/>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CFDFC"/>
            </a:solidFill>
          </p:spPr>
        </p:sp>
      </p:grpSp>
      <p:grpSp>
        <p:nvGrpSpPr>
          <p:cNvPr name="Group 12" id="12"/>
          <p:cNvGrpSpPr>
            <a:grpSpLocks noChangeAspect="true"/>
          </p:cNvGrpSpPr>
          <p:nvPr/>
        </p:nvGrpSpPr>
        <p:grpSpPr>
          <a:xfrm rot="0">
            <a:off x="14105887" y="4063402"/>
            <a:ext cx="8307212" cy="7194046"/>
            <a:chOff x="0" y="0"/>
            <a:chExt cx="6350000" cy="5499100"/>
          </a:xfrm>
        </p:grpSpPr>
        <p:sp>
          <p:nvSpPr>
            <p:cNvPr name="Freeform 13" id="13"/>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5AC86"/>
            </a:solidFill>
          </p:spPr>
        </p:sp>
      </p:grpSp>
      <p:sp>
        <p:nvSpPr>
          <p:cNvPr name="Freeform 14" id="14"/>
          <p:cNvSpPr/>
          <p:nvPr/>
        </p:nvSpPr>
        <p:spPr>
          <a:xfrm flipH="false" flipV="false" rot="0">
            <a:off x="15029176" y="4443091"/>
            <a:ext cx="7032310" cy="6091739"/>
          </a:xfrm>
          <a:custGeom>
            <a:avLst/>
            <a:gdLst/>
            <a:ahLst/>
            <a:cxnLst/>
            <a:rect r="r" b="b" t="t" l="l"/>
            <a:pathLst>
              <a:path h="6091739" w="7032310">
                <a:moveTo>
                  <a:pt x="0" y="0"/>
                </a:moveTo>
                <a:lnTo>
                  <a:pt x="7032310" y="0"/>
                </a:lnTo>
                <a:lnTo>
                  <a:pt x="7032310" y="6091739"/>
                </a:lnTo>
                <a:lnTo>
                  <a:pt x="0" y="60917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5626644" y="198734"/>
            <a:ext cx="2447971" cy="389186"/>
          </a:xfrm>
          <a:prstGeom prst="rect">
            <a:avLst/>
          </a:prstGeom>
        </p:spPr>
        <p:txBody>
          <a:bodyPr anchor="t" rtlCol="false" tIns="0" lIns="0" bIns="0" rIns="0">
            <a:spAutoFit/>
          </a:bodyPr>
          <a:lstStyle/>
          <a:p>
            <a:pPr algn="ctr">
              <a:lnSpc>
                <a:spcPts val="2707"/>
              </a:lnSpc>
              <a:spcBef>
                <a:spcPct val="0"/>
              </a:spcBef>
            </a:pPr>
            <a:r>
              <a:rPr lang="en-US" b="true" sz="2554">
                <a:solidFill>
                  <a:srgbClr val="1E3E4A"/>
                </a:solidFill>
                <a:latin typeface="Poppins Ultra-Bold"/>
                <a:ea typeface="Poppins Ultra-Bold"/>
                <a:cs typeface="Poppins Ultra-Bold"/>
                <a:sym typeface="Poppins Ultra-Bold"/>
              </a:rPr>
              <a:t>PARTNERSHIP</a:t>
            </a:r>
          </a:p>
        </p:txBody>
      </p:sp>
      <p:sp>
        <p:nvSpPr>
          <p:cNvPr name="Freeform 16" id="16"/>
          <p:cNvSpPr/>
          <p:nvPr/>
        </p:nvSpPr>
        <p:spPr>
          <a:xfrm flipH="false" flipV="false" rot="-10800000">
            <a:off x="14508825" y="-240022"/>
            <a:ext cx="8073012" cy="6993247"/>
          </a:xfrm>
          <a:custGeom>
            <a:avLst/>
            <a:gdLst/>
            <a:ahLst/>
            <a:cxnLst/>
            <a:rect r="r" b="b" t="t" l="l"/>
            <a:pathLst>
              <a:path h="6993247" w="8073012">
                <a:moveTo>
                  <a:pt x="0" y="0"/>
                </a:moveTo>
                <a:lnTo>
                  <a:pt x="8073012" y="0"/>
                </a:lnTo>
                <a:lnTo>
                  <a:pt x="8073012" y="6993247"/>
                </a:lnTo>
                <a:lnTo>
                  <a:pt x="0" y="6993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7" id="17"/>
          <p:cNvSpPr/>
          <p:nvPr/>
        </p:nvSpPr>
        <p:spPr>
          <a:xfrm flipH="false" flipV="false" rot="0">
            <a:off x="16323560" y="848906"/>
            <a:ext cx="1356936" cy="359588"/>
          </a:xfrm>
          <a:custGeom>
            <a:avLst/>
            <a:gdLst/>
            <a:ahLst/>
            <a:cxnLst/>
            <a:rect r="r" b="b" t="t" l="l"/>
            <a:pathLst>
              <a:path h="359588" w="1356936">
                <a:moveTo>
                  <a:pt x="0" y="0"/>
                </a:moveTo>
                <a:lnTo>
                  <a:pt x="1356936" y="0"/>
                </a:lnTo>
                <a:lnTo>
                  <a:pt x="1356936" y="359588"/>
                </a:lnTo>
                <a:lnTo>
                  <a:pt x="0" y="359588"/>
                </a:lnTo>
                <a:lnTo>
                  <a:pt x="0" y="0"/>
                </a:lnTo>
                <a:close/>
              </a:path>
            </a:pathLst>
          </a:custGeom>
          <a:blipFill>
            <a:blip r:embed="rId9"/>
            <a:stretch>
              <a:fillRect l="0" t="0" r="0" b="0"/>
            </a:stretch>
          </a:blipFill>
        </p:spPr>
      </p:sp>
      <p:sp>
        <p:nvSpPr>
          <p:cNvPr name="Freeform 18" id="18"/>
          <p:cNvSpPr/>
          <p:nvPr/>
        </p:nvSpPr>
        <p:spPr>
          <a:xfrm flipH="false" flipV="false" rot="0">
            <a:off x="16655392" y="1326318"/>
            <a:ext cx="1196190" cy="420283"/>
          </a:xfrm>
          <a:custGeom>
            <a:avLst/>
            <a:gdLst/>
            <a:ahLst/>
            <a:cxnLst/>
            <a:rect r="r" b="b" t="t" l="l"/>
            <a:pathLst>
              <a:path h="420283" w="1196190">
                <a:moveTo>
                  <a:pt x="0" y="0"/>
                </a:moveTo>
                <a:lnTo>
                  <a:pt x="1196190" y="0"/>
                </a:lnTo>
                <a:lnTo>
                  <a:pt x="1196190" y="420283"/>
                </a:lnTo>
                <a:lnTo>
                  <a:pt x="0" y="420283"/>
                </a:lnTo>
                <a:lnTo>
                  <a:pt x="0" y="0"/>
                </a:lnTo>
                <a:close/>
              </a:path>
            </a:pathLst>
          </a:custGeom>
          <a:blipFill>
            <a:blip r:embed="rId10"/>
            <a:stretch>
              <a:fillRect l="0" t="0" r="0" b="0"/>
            </a:stretch>
          </a:blipFill>
        </p:spPr>
      </p:sp>
      <p:grpSp>
        <p:nvGrpSpPr>
          <p:cNvPr name="Group 19" id="19"/>
          <p:cNvGrpSpPr/>
          <p:nvPr/>
        </p:nvGrpSpPr>
        <p:grpSpPr>
          <a:xfrm rot="0">
            <a:off x="460974" y="1897864"/>
            <a:ext cx="8918970" cy="1280742"/>
            <a:chOff x="0" y="0"/>
            <a:chExt cx="2349029" cy="337315"/>
          </a:xfrm>
        </p:grpSpPr>
        <p:sp>
          <p:nvSpPr>
            <p:cNvPr name="Freeform 20" id="20"/>
            <p:cNvSpPr/>
            <p:nvPr/>
          </p:nvSpPr>
          <p:spPr>
            <a:xfrm flipH="false" flipV="false" rot="0">
              <a:off x="0" y="0"/>
              <a:ext cx="2349029" cy="337315"/>
            </a:xfrm>
            <a:custGeom>
              <a:avLst/>
              <a:gdLst/>
              <a:ahLst/>
              <a:cxnLst/>
              <a:rect r="r" b="b" t="t" l="l"/>
              <a:pathLst>
                <a:path h="337315" w="2349029">
                  <a:moveTo>
                    <a:pt x="44269" y="0"/>
                  </a:moveTo>
                  <a:lnTo>
                    <a:pt x="2304760" y="0"/>
                  </a:lnTo>
                  <a:cubicBezTo>
                    <a:pt x="2329209" y="0"/>
                    <a:pt x="2349029" y="19820"/>
                    <a:pt x="2349029" y="44269"/>
                  </a:cubicBezTo>
                  <a:lnTo>
                    <a:pt x="2349029" y="293045"/>
                  </a:lnTo>
                  <a:cubicBezTo>
                    <a:pt x="2349029" y="304786"/>
                    <a:pt x="2344365" y="316047"/>
                    <a:pt x="2336063" y="324349"/>
                  </a:cubicBezTo>
                  <a:cubicBezTo>
                    <a:pt x="2327761" y="332651"/>
                    <a:pt x="2316501" y="337315"/>
                    <a:pt x="2304760" y="337315"/>
                  </a:cubicBezTo>
                  <a:lnTo>
                    <a:pt x="44269" y="337315"/>
                  </a:lnTo>
                  <a:cubicBezTo>
                    <a:pt x="19820" y="337315"/>
                    <a:pt x="0" y="317495"/>
                    <a:pt x="0" y="293045"/>
                  </a:cubicBezTo>
                  <a:lnTo>
                    <a:pt x="0" y="44269"/>
                  </a:lnTo>
                  <a:cubicBezTo>
                    <a:pt x="0" y="19820"/>
                    <a:pt x="19820" y="0"/>
                    <a:pt x="44269" y="0"/>
                  </a:cubicBezTo>
                  <a:close/>
                </a:path>
              </a:pathLst>
            </a:custGeom>
            <a:solidFill>
              <a:srgbClr val="FCFDFC"/>
            </a:solidFill>
          </p:spPr>
        </p:sp>
        <p:sp>
          <p:nvSpPr>
            <p:cNvPr name="TextBox 21" id="21"/>
            <p:cNvSpPr txBox="true"/>
            <p:nvPr/>
          </p:nvSpPr>
          <p:spPr>
            <a:xfrm>
              <a:off x="0" y="0"/>
              <a:ext cx="2349029" cy="337315"/>
            </a:xfrm>
            <a:prstGeom prst="rect">
              <a:avLst/>
            </a:prstGeom>
          </p:spPr>
          <p:txBody>
            <a:bodyPr anchor="ctr" rtlCol="false" tIns="50800" lIns="50800" bIns="50800" rIns="50800"/>
            <a:lstStyle/>
            <a:p>
              <a:pPr algn="ctr">
                <a:lnSpc>
                  <a:spcPts val="2218"/>
                </a:lnSpc>
              </a:pPr>
            </a:p>
          </p:txBody>
        </p:sp>
      </p:grpSp>
      <p:sp>
        <p:nvSpPr>
          <p:cNvPr name="TextBox 22" id="22"/>
          <p:cNvSpPr txBox="true"/>
          <p:nvPr/>
        </p:nvSpPr>
        <p:spPr>
          <a:xfrm rot="0">
            <a:off x="686438" y="564187"/>
            <a:ext cx="8502752" cy="868680"/>
          </a:xfrm>
          <a:prstGeom prst="rect">
            <a:avLst/>
          </a:prstGeom>
        </p:spPr>
        <p:txBody>
          <a:bodyPr anchor="t" rtlCol="false" tIns="0" lIns="0" bIns="0" rIns="0">
            <a:spAutoFit/>
          </a:bodyPr>
          <a:lstStyle/>
          <a:p>
            <a:pPr algn="l">
              <a:lnSpc>
                <a:spcPts val="6720"/>
              </a:lnSpc>
            </a:pPr>
            <a:r>
              <a:rPr lang="en-US" b="true" sz="4800">
                <a:solidFill>
                  <a:srgbClr val="FFFFFF"/>
                </a:solidFill>
                <a:latin typeface="Poppins Ultra-Bold"/>
                <a:ea typeface="Poppins Ultra-Bold"/>
                <a:cs typeface="Poppins Ultra-Bold"/>
                <a:sym typeface="Poppins Ultra-Bold"/>
              </a:rPr>
              <a:t>BUSINESS PRESENTATION: </a:t>
            </a:r>
          </a:p>
        </p:txBody>
      </p:sp>
      <p:sp>
        <p:nvSpPr>
          <p:cNvPr name="TextBox 23" id="23"/>
          <p:cNvSpPr txBox="true"/>
          <p:nvPr/>
        </p:nvSpPr>
        <p:spPr>
          <a:xfrm rot="0">
            <a:off x="15825700" y="9718820"/>
            <a:ext cx="2049859" cy="410876"/>
          </a:xfrm>
          <a:prstGeom prst="rect">
            <a:avLst/>
          </a:prstGeom>
        </p:spPr>
        <p:txBody>
          <a:bodyPr anchor="t" rtlCol="false" tIns="0" lIns="0" bIns="0" rIns="0">
            <a:spAutoFit/>
          </a:bodyPr>
          <a:lstStyle/>
          <a:p>
            <a:pPr algn="ctr">
              <a:lnSpc>
                <a:spcPts val="2916"/>
              </a:lnSpc>
              <a:spcBef>
                <a:spcPct val="0"/>
              </a:spcBef>
            </a:pPr>
            <a:r>
              <a:rPr lang="en-US" b="true" sz="2751">
                <a:solidFill>
                  <a:srgbClr val="000000"/>
                </a:solidFill>
                <a:latin typeface="Poppins Medium"/>
                <a:ea typeface="Poppins Medium"/>
                <a:cs typeface="Poppins Medium"/>
                <a:sym typeface="Poppins Medium"/>
              </a:rPr>
              <a:t>CMPT-3830</a:t>
            </a:r>
          </a:p>
        </p:txBody>
      </p:sp>
      <p:sp>
        <p:nvSpPr>
          <p:cNvPr name="TextBox 24" id="24"/>
          <p:cNvSpPr txBox="true"/>
          <p:nvPr/>
        </p:nvSpPr>
        <p:spPr>
          <a:xfrm rot="0">
            <a:off x="283340" y="2150571"/>
            <a:ext cx="8860660" cy="915792"/>
          </a:xfrm>
          <a:prstGeom prst="rect">
            <a:avLst/>
          </a:prstGeom>
        </p:spPr>
        <p:txBody>
          <a:bodyPr anchor="t" rtlCol="false" tIns="0" lIns="0" bIns="0" rIns="0">
            <a:spAutoFit/>
          </a:bodyPr>
          <a:lstStyle/>
          <a:p>
            <a:pPr algn="ctr">
              <a:lnSpc>
                <a:spcPts val="3490"/>
              </a:lnSpc>
              <a:spcBef>
                <a:spcPct val="0"/>
              </a:spcBef>
            </a:pPr>
            <a:r>
              <a:rPr lang="en-US" b="true" sz="3292">
                <a:solidFill>
                  <a:srgbClr val="000000"/>
                </a:solidFill>
                <a:latin typeface="Poppins Medium"/>
                <a:ea typeface="Poppins Medium"/>
                <a:cs typeface="Poppins Medium"/>
                <a:sym typeface="Poppins Medium"/>
              </a:rPr>
              <a:t> Predictive Modeling for Optimal Vehicle Pricing- Data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259300" y="7634473"/>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17512131" y="7634473"/>
            <a:ext cx="3466551" cy="3002899"/>
          </a:xfrm>
          <a:custGeom>
            <a:avLst/>
            <a:gdLst/>
            <a:ahLst/>
            <a:cxnLst/>
            <a:rect r="r" b="b" t="t" l="l"/>
            <a:pathLst>
              <a:path h="3002899" w="3466551">
                <a:moveTo>
                  <a:pt x="0" y="0"/>
                </a:moveTo>
                <a:lnTo>
                  <a:pt x="3466550" y="0"/>
                </a:lnTo>
                <a:lnTo>
                  <a:pt x="3466550" y="3002899"/>
                </a:lnTo>
                <a:lnTo>
                  <a:pt x="0" y="3002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91652" y="1518397"/>
            <a:ext cx="12040760" cy="7429280"/>
          </a:xfrm>
          <a:custGeom>
            <a:avLst/>
            <a:gdLst/>
            <a:ahLst/>
            <a:cxnLst/>
            <a:rect r="r" b="b" t="t" l="l"/>
            <a:pathLst>
              <a:path h="7429280" w="12040760">
                <a:moveTo>
                  <a:pt x="0" y="0"/>
                </a:moveTo>
                <a:lnTo>
                  <a:pt x="12040760" y="0"/>
                </a:lnTo>
                <a:lnTo>
                  <a:pt x="12040760" y="7429280"/>
                </a:lnTo>
                <a:lnTo>
                  <a:pt x="0" y="7429280"/>
                </a:lnTo>
                <a:lnTo>
                  <a:pt x="0" y="0"/>
                </a:lnTo>
                <a:close/>
              </a:path>
            </a:pathLst>
          </a:custGeom>
          <a:blipFill>
            <a:blip r:embed="rId6"/>
            <a:stretch>
              <a:fillRect l="-2835" t="0" r="0" b="0"/>
            </a:stretch>
          </a:blipFill>
        </p:spPr>
      </p:sp>
      <p:grpSp>
        <p:nvGrpSpPr>
          <p:cNvPr name="Group 7" id="7"/>
          <p:cNvGrpSpPr/>
          <p:nvPr/>
        </p:nvGrpSpPr>
        <p:grpSpPr>
          <a:xfrm rot="0">
            <a:off x="12814154" y="2183175"/>
            <a:ext cx="5057887" cy="5127828"/>
            <a:chOff x="0" y="0"/>
            <a:chExt cx="1332118" cy="1350539"/>
          </a:xfrm>
        </p:grpSpPr>
        <p:sp>
          <p:nvSpPr>
            <p:cNvPr name="Freeform 8" id="8"/>
            <p:cNvSpPr/>
            <p:nvPr/>
          </p:nvSpPr>
          <p:spPr>
            <a:xfrm flipH="false" flipV="false" rot="0">
              <a:off x="0" y="0"/>
              <a:ext cx="1332118" cy="1350539"/>
            </a:xfrm>
            <a:custGeom>
              <a:avLst/>
              <a:gdLst/>
              <a:ahLst/>
              <a:cxnLst/>
              <a:rect r="r" b="b" t="t" l="l"/>
              <a:pathLst>
                <a:path h="1350539" w="1332118">
                  <a:moveTo>
                    <a:pt x="78064" y="0"/>
                  </a:moveTo>
                  <a:lnTo>
                    <a:pt x="1254054" y="0"/>
                  </a:lnTo>
                  <a:cubicBezTo>
                    <a:pt x="1274758" y="0"/>
                    <a:pt x="1294614" y="8225"/>
                    <a:pt x="1309254" y="22864"/>
                  </a:cubicBezTo>
                  <a:cubicBezTo>
                    <a:pt x="1323894" y="37504"/>
                    <a:pt x="1332118" y="57360"/>
                    <a:pt x="1332118" y="78064"/>
                  </a:cubicBezTo>
                  <a:lnTo>
                    <a:pt x="1332118" y="1272475"/>
                  </a:lnTo>
                  <a:cubicBezTo>
                    <a:pt x="1332118" y="1293179"/>
                    <a:pt x="1323894" y="1313035"/>
                    <a:pt x="1309254" y="1327675"/>
                  </a:cubicBezTo>
                  <a:cubicBezTo>
                    <a:pt x="1294614" y="1342315"/>
                    <a:pt x="1274758" y="1350539"/>
                    <a:pt x="1254054" y="1350539"/>
                  </a:cubicBezTo>
                  <a:lnTo>
                    <a:pt x="78064" y="1350539"/>
                  </a:lnTo>
                  <a:cubicBezTo>
                    <a:pt x="57360" y="1350539"/>
                    <a:pt x="37504" y="1342315"/>
                    <a:pt x="22864" y="1327675"/>
                  </a:cubicBezTo>
                  <a:cubicBezTo>
                    <a:pt x="8225" y="1313035"/>
                    <a:pt x="0" y="1293179"/>
                    <a:pt x="0" y="1272475"/>
                  </a:cubicBezTo>
                  <a:lnTo>
                    <a:pt x="0" y="78064"/>
                  </a:lnTo>
                  <a:cubicBezTo>
                    <a:pt x="0" y="57360"/>
                    <a:pt x="8225" y="37504"/>
                    <a:pt x="22864" y="22864"/>
                  </a:cubicBezTo>
                  <a:cubicBezTo>
                    <a:pt x="37504" y="8225"/>
                    <a:pt x="57360" y="0"/>
                    <a:pt x="78064" y="0"/>
                  </a:cubicBezTo>
                  <a:close/>
                </a:path>
              </a:pathLst>
            </a:custGeom>
            <a:solidFill>
              <a:srgbClr val="CDD6FF"/>
            </a:solidFill>
          </p:spPr>
        </p:sp>
        <p:sp>
          <p:nvSpPr>
            <p:cNvPr name="TextBox 9" id="9"/>
            <p:cNvSpPr txBox="true"/>
            <p:nvPr/>
          </p:nvSpPr>
          <p:spPr>
            <a:xfrm>
              <a:off x="0" y="0"/>
              <a:ext cx="1332118" cy="1350539"/>
            </a:xfrm>
            <a:prstGeom prst="rect">
              <a:avLst/>
            </a:prstGeom>
          </p:spPr>
          <p:txBody>
            <a:bodyPr anchor="ctr" rtlCol="false" tIns="50800" lIns="50800" bIns="50800" rIns="50800"/>
            <a:lstStyle/>
            <a:p>
              <a:pPr algn="ctr">
                <a:lnSpc>
                  <a:spcPts val="2218"/>
                </a:lnSpc>
              </a:pPr>
            </a:p>
          </p:txBody>
        </p:sp>
      </p:grpSp>
      <p:sp>
        <p:nvSpPr>
          <p:cNvPr name="TextBox 10" id="10"/>
          <p:cNvSpPr txBox="true"/>
          <p:nvPr/>
        </p:nvSpPr>
        <p:spPr>
          <a:xfrm rot="0">
            <a:off x="3288374" y="578965"/>
            <a:ext cx="682252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INSIGHTS</a:t>
            </a:r>
          </a:p>
        </p:txBody>
      </p:sp>
      <p:sp>
        <p:nvSpPr>
          <p:cNvPr name="TextBox 11" id="11"/>
          <p:cNvSpPr txBox="true"/>
          <p:nvPr/>
        </p:nvSpPr>
        <p:spPr>
          <a:xfrm rot="0">
            <a:off x="13174063" y="2490054"/>
            <a:ext cx="4338067" cy="4612762"/>
          </a:xfrm>
          <a:prstGeom prst="rect">
            <a:avLst/>
          </a:prstGeom>
        </p:spPr>
        <p:txBody>
          <a:bodyPr anchor="t" rtlCol="false" tIns="0" lIns="0" bIns="0" rIns="0">
            <a:spAutoFit/>
          </a:bodyPr>
          <a:lstStyle/>
          <a:p>
            <a:pPr algn="ctr">
              <a:lnSpc>
                <a:spcPts val="2536"/>
              </a:lnSpc>
            </a:pPr>
            <a:r>
              <a:rPr lang="en-US" b="true" sz="2392">
                <a:solidFill>
                  <a:srgbClr val="05113D"/>
                </a:solidFill>
                <a:latin typeface="Poppins Bold"/>
                <a:ea typeface="Poppins Bold"/>
                <a:cs typeface="Poppins Bold"/>
                <a:sym typeface="Poppins Bold"/>
              </a:rPr>
              <a:t>AVERAGE VEHICLE PRICE BY MODEL YEAR</a:t>
            </a:r>
            <a:r>
              <a:rPr lang="en-US" b="true" sz="2392">
                <a:solidFill>
                  <a:srgbClr val="05113D"/>
                </a:solidFill>
                <a:latin typeface="Poppins Medium"/>
                <a:ea typeface="Poppins Medium"/>
                <a:cs typeface="Poppins Medium"/>
                <a:sym typeface="Poppins Medium"/>
              </a:rPr>
              <a:t> </a:t>
            </a:r>
          </a:p>
          <a:p>
            <a:pPr algn="ctr">
              <a:lnSpc>
                <a:spcPts val="1900"/>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Older vehicles, especially those from the 1990s and early 2000s, have relatively lower average prices, typically under $20,000.</a:t>
            </a:r>
          </a:p>
          <a:p>
            <a:pPr algn="l">
              <a:lnSpc>
                <a:spcPts val="2324"/>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The data reveals models from the 1990s and earlier, which still maintain high prices. These might represent collector’s cars or models in excellent condition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259300" y="7634473"/>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17512131" y="7634473"/>
            <a:ext cx="3466551" cy="3002899"/>
          </a:xfrm>
          <a:custGeom>
            <a:avLst/>
            <a:gdLst/>
            <a:ahLst/>
            <a:cxnLst/>
            <a:rect r="r" b="b" t="t" l="l"/>
            <a:pathLst>
              <a:path h="3002899" w="3466551">
                <a:moveTo>
                  <a:pt x="0" y="0"/>
                </a:moveTo>
                <a:lnTo>
                  <a:pt x="3466550" y="0"/>
                </a:lnTo>
                <a:lnTo>
                  <a:pt x="3466550" y="3002899"/>
                </a:lnTo>
                <a:lnTo>
                  <a:pt x="0" y="3002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2054162" y="1925891"/>
            <a:ext cx="5091878" cy="5387677"/>
            <a:chOff x="0" y="0"/>
            <a:chExt cx="1341071" cy="1418977"/>
          </a:xfrm>
        </p:grpSpPr>
        <p:sp>
          <p:nvSpPr>
            <p:cNvPr name="Freeform 7" id="7"/>
            <p:cNvSpPr/>
            <p:nvPr/>
          </p:nvSpPr>
          <p:spPr>
            <a:xfrm flipH="false" flipV="false" rot="0">
              <a:off x="0" y="0"/>
              <a:ext cx="1341071" cy="1418977"/>
            </a:xfrm>
            <a:custGeom>
              <a:avLst/>
              <a:gdLst/>
              <a:ahLst/>
              <a:cxnLst/>
              <a:rect r="r" b="b" t="t" l="l"/>
              <a:pathLst>
                <a:path h="1418977" w="1341071">
                  <a:moveTo>
                    <a:pt x="77543" y="0"/>
                  </a:moveTo>
                  <a:lnTo>
                    <a:pt x="1263528" y="0"/>
                  </a:lnTo>
                  <a:cubicBezTo>
                    <a:pt x="1306354" y="0"/>
                    <a:pt x="1341071" y="34717"/>
                    <a:pt x="1341071" y="77543"/>
                  </a:cubicBezTo>
                  <a:lnTo>
                    <a:pt x="1341071" y="1341434"/>
                  </a:lnTo>
                  <a:cubicBezTo>
                    <a:pt x="1341071" y="1384260"/>
                    <a:pt x="1306354" y="1418977"/>
                    <a:pt x="1263528" y="1418977"/>
                  </a:cubicBezTo>
                  <a:lnTo>
                    <a:pt x="77543" y="1418977"/>
                  </a:lnTo>
                  <a:cubicBezTo>
                    <a:pt x="34717" y="1418977"/>
                    <a:pt x="0" y="1384260"/>
                    <a:pt x="0" y="1341434"/>
                  </a:cubicBezTo>
                  <a:lnTo>
                    <a:pt x="0" y="77543"/>
                  </a:lnTo>
                  <a:cubicBezTo>
                    <a:pt x="0" y="34717"/>
                    <a:pt x="34717" y="0"/>
                    <a:pt x="77543" y="0"/>
                  </a:cubicBezTo>
                  <a:close/>
                </a:path>
              </a:pathLst>
            </a:custGeom>
            <a:solidFill>
              <a:srgbClr val="CDD6FF"/>
            </a:solidFill>
          </p:spPr>
        </p:sp>
        <p:sp>
          <p:nvSpPr>
            <p:cNvPr name="TextBox 8" id="8"/>
            <p:cNvSpPr txBox="true"/>
            <p:nvPr/>
          </p:nvSpPr>
          <p:spPr>
            <a:xfrm>
              <a:off x="0" y="0"/>
              <a:ext cx="1341071" cy="1418977"/>
            </a:xfrm>
            <a:prstGeom prst="rect">
              <a:avLst/>
            </a:prstGeom>
          </p:spPr>
          <p:txBody>
            <a:bodyPr anchor="ctr" rtlCol="false" tIns="50800" lIns="50800" bIns="50800" rIns="50800"/>
            <a:lstStyle/>
            <a:p>
              <a:pPr algn="ctr">
                <a:lnSpc>
                  <a:spcPts val="2218"/>
                </a:lnSpc>
              </a:pPr>
            </a:p>
          </p:txBody>
        </p:sp>
      </p:grpSp>
      <p:sp>
        <p:nvSpPr>
          <p:cNvPr name="Freeform 9" id="9"/>
          <p:cNvSpPr/>
          <p:nvPr/>
        </p:nvSpPr>
        <p:spPr>
          <a:xfrm flipH="false" flipV="false" rot="0">
            <a:off x="615863" y="1470549"/>
            <a:ext cx="10994328" cy="6940169"/>
          </a:xfrm>
          <a:custGeom>
            <a:avLst/>
            <a:gdLst/>
            <a:ahLst/>
            <a:cxnLst/>
            <a:rect r="r" b="b" t="t" l="l"/>
            <a:pathLst>
              <a:path h="6940169" w="10994328">
                <a:moveTo>
                  <a:pt x="0" y="0"/>
                </a:moveTo>
                <a:lnTo>
                  <a:pt x="10994328" y="0"/>
                </a:lnTo>
                <a:lnTo>
                  <a:pt x="10994328" y="6940170"/>
                </a:lnTo>
                <a:lnTo>
                  <a:pt x="0" y="6940170"/>
                </a:lnTo>
                <a:lnTo>
                  <a:pt x="0" y="0"/>
                </a:lnTo>
                <a:close/>
              </a:path>
            </a:pathLst>
          </a:custGeom>
          <a:blipFill>
            <a:blip r:embed="rId6"/>
            <a:stretch>
              <a:fillRect l="0" t="0" r="0" b="0"/>
            </a:stretch>
          </a:blipFill>
        </p:spPr>
      </p:sp>
      <p:sp>
        <p:nvSpPr>
          <p:cNvPr name="TextBox 10" id="10"/>
          <p:cNvSpPr txBox="true"/>
          <p:nvPr/>
        </p:nvSpPr>
        <p:spPr>
          <a:xfrm rot="0">
            <a:off x="3288374" y="578965"/>
            <a:ext cx="682252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INSIGHTS</a:t>
            </a:r>
          </a:p>
        </p:txBody>
      </p:sp>
      <p:sp>
        <p:nvSpPr>
          <p:cNvPr name="TextBox 11" id="11"/>
          <p:cNvSpPr txBox="true"/>
          <p:nvPr/>
        </p:nvSpPr>
        <p:spPr>
          <a:xfrm rot="0">
            <a:off x="12283009" y="2318111"/>
            <a:ext cx="4634185" cy="4612762"/>
          </a:xfrm>
          <a:prstGeom prst="rect">
            <a:avLst/>
          </a:prstGeom>
        </p:spPr>
        <p:txBody>
          <a:bodyPr anchor="t" rtlCol="false" tIns="0" lIns="0" bIns="0" rIns="0">
            <a:spAutoFit/>
          </a:bodyPr>
          <a:lstStyle/>
          <a:p>
            <a:pPr algn="ctr">
              <a:lnSpc>
                <a:spcPts val="2536"/>
              </a:lnSpc>
            </a:pPr>
            <a:r>
              <a:rPr lang="en-US" b="true" sz="2392">
                <a:solidFill>
                  <a:srgbClr val="05113D"/>
                </a:solidFill>
                <a:latin typeface="Poppins Bold"/>
                <a:ea typeface="Poppins Bold"/>
                <a:cs typeface="Poppins Bold"/>
                <a:sym typeface="Poppins Bold"/>
              </a:rPr>
              <a:t>DISTRIBUTION OF VEHICLES PRICES</a:t>
            </a:r>
          </a:p>
          <a:p>
            <a:pPr algn="ctr">
              <a:lnSpc>
                <a:spcPts val="1900"/>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The large peak around $40,000 may suggest that many customers are purchasing mid-range cars, which could reflect market trends such as a preference for reliable vehicles at moderate prices. </a:t>
            </a:r>
          </a:p>
          <a:p>
            <a:pPr algn="l">
              <a:lnSpc>
                <a:spcPts val="2324"/>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W</a:t>
            </a:r>
            <a:r>
              <a:rPr lang="en-US" sz="2192">
                <a:solidFill>
                  <a:srgbClr val="05113D"/>
                </a:solidFill>
                <a:latin typeface="Poppins"/>
                <a:ea typeface="Poppins"/>
                <a:cs typeface="Poppins"/>
                <a:sym typeface="Poppins"/>
              </a:rPr>
              <a:t>hile fewer vehicles are priced in the luxury range, there is still a notable market for premium cars.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259300" y="7634473"/>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17512131" y="7634473"/>
            <a:ext cx="3466551" cy="3002899"/>
          </a:xfrm>
          <a:custGeom>
            <a:avLst/>
            <a:gdLst/>
            <a:ahLst/>
            <a:cxnLst/>
            <a:rect r="r" b="b" t="t" l="l"/>
            <a:pathLst>
              <a:path h="3002899" w="3466551">
                <a:moveTo>
                  <a:pt x="0" y="0"/>
                </a:moveTo>
                <a:lnTo>
                  <a:pt x="3466550" y="0"/>
                </a:lnTo>
                <a:lnTo>
                  <a:pt x="3466550" y="3002899"/>
                </a:lnTo>
                <a:lnTo>
                  <a:pt x="0" y="3002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2649100" y="2418914"/>
            <a:ext cx="5091878" cy="4944012"/>
            <a:chOff x="0" y="0"/>
            <a:chExt cx="1341071" cy="1302127"/>
          </a:xfrm>
        </p:grpSpPr>
        <p:sp>
          <p:nvSpPr>
            <p:cNvPr name="Freeform 7" id="7"/>
            <p:cNvSpPr/>
            <p:nvPr/>
          </p:nvSpPr>
          <p:spPr>
            <a:xfrm flipH="false" flipV="false" rot="0">
              <a:off x="0" y="0"/>
              <a:ext cx="1341071" cy="1302127"/>
            </a:xfrm>
            <a:custGeom>
              <a:avLst/>
              <a:gdLst/>
              <a:ahLst/>
              <a:cxnLst/>
              <a:rect r="r" b="b" t="t" l="l"/>
              <a:pathLst>
                <a:path h="1302127" w="1341071">
                  <a:moveTo>
                    <a:pt x="77543" y="0"/>
                  </a:moveTo>
                  <a:lnTo>
                    <a:pt x="1263528" y="0"/>
                  </a:lnTo>
                  <a:cubicBezTo>
                    <a:pt x="1306354" y="0"/>
                    <a:pt x="1341071" y="34717"/>
                    <a:pt x="1341071" y="77543"/>
                  </a:cubicBezTo>
                  <a:lnTo>
                    <a:pt x="1341071" y="1224584"/>
                  </a:lnTo>
                  <a:cubicBezTo>
                    <a:pt x="1341071" y="1267410"/>
                    <a:pt x="1306354" y="1302127"/>
                    <a:pt x="1263528" y="1302127"/>
                  </a:cubicBezTo>
                  <a:lnTo>
                    <a:pt x="77543" y="1302127"/>
                  </a:lnTo>
                  <a:cubicBezTo>
                    <a:pt x="34717" y="1302127"/>
                    <a:pt x="0" y="1267410"/>
                    <a:pt x="0" y="1224584"/>
                  </a:cubicBezTo>
                  <a:lnTo>
                    <a:pt x="0" y="77543"/>
                  </a:lnTo>
                  <a:cubicBezTo>
                    <a:pt x="0" y="34717"/>
                    <a:pt x="34717" y="0"/>
                    <a:pt x="77543" y="0"/>
                  </a:cubicBezTo>
                  <a:close/>
                </a:path>
              </a:pathLst>
            </a:custGeom>
            <a:solidFill>
              <a:srgbClr val="CDD6FF"/>
            </a:solidFill>
          </p:spPr>
        </p:sp>
        <p:sp>
          <p:nvSpPr>
            <p:cNvPr name="TextBox 8" id="8"/>
            <p:cNvSpPr txBox="true"/>
            <p:nvPr/>
          </p:nvSpPr>
          <p:spPr>
            <a:xfrm>
              <a:off x="0" y="0"/>
              <a:ext cx="1341071" cy="1302127"/>
            </a:xfrm>
            <a:prstGeom prst="rect">
              <a:avLst/>
            </a:prstGeom>
          </p:spPr>
          <p:txBody>
            <a:bodyPr anchor="ctr" rtlCol="false" tIns="50800" lIns="50800" bIns="50800" rIns="50800"/>
            <a:lstStyle/>
            <a:p>
              <a:pPr algn="ctr">
                <a:lnSpc>
                  <a:spcPts val="2218"/>
                </a:lnSpc>
              </a:pPr>
            </a:p>
          </p:txBody>
        </p:sp>
      </p:grpSp>
      <p:sp>
        <p:nvSpPr>
          <p:cNvPr name="Freeform 9" id="9"/>
          <p:cNvSpPr/>
          <p:nvPr/>
        </p:nvSpPr>
        <p:spPr>
          <a:xfrm flipH="false" flipV="false" rot="0">
            <a:off x="510849" y="1978280"/>
            <a:ext cx="11807388" cy="5785620"/>
          </a:xfrm>
          <a:custGeom>
            <a:avLst/>
            <a:gdLst/>
            <a:ahLst/>
            <a:cxnLst/>
            <a:rect r="r" b="b" t="t" l="l"/>
            <a:pathLst>
              <a:path h="5785620" w="11807388">
                <a:moveTo>
                  <a:pt x="0" y="0"/>
                </a:moveTo>
                <a:lnTo>
                  <a:pt x="11807388" y="0"/>
                </a:lnTo>
                <a:lnTo>
                  <a:pt x="11807388" y="5785621"/>
                </a:lnTo>
                <a:lnTo>
                  <a:pt x="0" y="5785621"/>
                </a:lnTo>
                <a:lnTo>
                  <a:pt x="0" y="0"/>
                </a:lnTo>
                <a:close/>
              </a:path>
            </a:pathLst>
          </a:custGeom>
          <a:blipFill>
            <a:blip r:embed="rId6"/>
            <a:stretch>
              <a:fillRect l="0" t="0" r="0" b="0"/>
            </a:stretch>
          </a:blipFill>
        </p:spPr>
      </p:sp>
      <p:sp>
        <p:nvSpPr>
          <p:cNvPr name="TextBox 10" id="10"/>
          <p:cNvSpPr txBox="true"/>
          <p:nvPr/>
        </p:nvSpPr>
        <p:spPr>
          <a:xfrm rot="0">
            <a:off x="3497309" y="467835"/>
            <a:ext cx="682252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INSIGHTS</a:t>
            </a:r>
          </a:p>
        </p:txBody>
      </p:sp>
      <p:sp>
        <p:nvSpPr>
          <p:cNvPr name="TextBox 11" id="11"/>
          <p:cNvSpPr txBox="true"/>
          <p:nvPr/>
        </p:nvSpPr>
        <p:spPr>
          <a:xfrm rot="0">
            <a:off x="12877946" y="2860764"/>
            <a:ext cx="4634185" cy="4069837"/>
          </a:xfrm>
          <a:prstGeom prst="rect">
            <a:avLst/>
          </a:prstGeom>
        </p:spPr>
        <p:txBody>
          <a:bodyPr anchor="t" rtlCol="false" tIns="0" lIns="0" bIns="0" rIns="0">
            <a:spAutoFit/>
          </a:bodyPr>
          <a:lstStyle/>
          <a:p>
            <a:pPr algn="ctr">
              <a:lnSpc>
                <a:spcPts val="2536"/>
              </a:lnSpc>
            </a:pPr>
            <a:r>
              <a:rPr lang="en-US" b="true" sz="2392">
                <a:solidFill>
                  <a:srgbClr val="05113D"/>
                </a:solidFill>
                <a:latin typeface="Poppins Bold"/>
                <a:ea typeface="Poppins Bold"/>
                <a:cs typeface="Poppins Bold"/>
                <a:sym typeface="Poppins Bold"/>
              </a:rPr>
              <a:t>COUNT OF SOLD AND ACTIVE VEHICLES BY PRICE RANGE</a:t>
            </a:r>
          </a:p>
          <a:p>
            <a:pPr algn="ctr">
              <a:lnSpc>
                <a:spcPts val="2536"/>
              </a:lnSpc>
            </a:pPr>
          </a:p>
          <a:p>
            <a:pPr algn="ctr">
              <a:lnSpc>
                <a:spcPts val="1900"/>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THE DATA SUGGESTS A "SWEET SPOT" IN THE $20K-$40K RANGE, WHERE THERE IS A BALANCE OF HIGH SUPPLY (ACTIVE LISTINGS) AND HIGH DEMAND (SOLD VEHICLES). THIS COULD BE THE IDEAL RANGE FOR BOTH SELLERS LOOKING TO MOVE INVENTORY QUICKLY AND BUYERS SEEKING THE BEST DEALS.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259300" y="7634473"/>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17512131" y="7634473"/>
            <a:ext cx="3466551" cy="3002899"/>
          </a:xfrm>
          <a:custGeom>
            <a:avLst/>
            <a:gdLst/>
            <a:ahLst/>
            <a:cxnLst/>
            <a:rect r="r" b="b" t="t" l="l"/>
            <a:pathLst>
              <a:path h="3002899" w="3466551">
                <a:moveTo>
                  <a:pt x="0" y="0"/>
                </a:moveTo>
                <a:lnTo>
                  <a:pt x="3466550" y="0"/>
                </a:lnTo>
                <a:lnTo>
                  <a:pt x="3466550" y="3002899"/>
                </a:lnTo>
                <a:lnTo>
                  <a:pt x="0" y="3002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2877946" y="1909242"/>
            <a:ext cx="5091878" cy="4944012"/>
            <a:chOff x="0" y="0"/>
            <a:chExt cx="1341071" cy="1302127"/>
          </a:xfrm>
        </p:grpSpPr>
        <p:sp>
          <p:nvSpPr>
            <p:cNvPr name="Freeform 7" id="7"/>
            <p:cNvSpPr/>
            <p:nvPr/>
          </p:nvSpPr>
          <p:spPr>
            <a:xfrm flipH="false" flipV="false" rot="0">
              <a:off x="0" y="0"/>
              <a:ext cx="1341071" cy="1302127"/>
            </a:xfrm>
            <a:custGeom>
              <a:avLst/>
              <a:gdLst/>
              <a:ahLst/>
              <a:cxnLst/>
              <a:rect r="r" b="b" t="t" l="l"/>
              <a:pathLst>
                <a:path h="1302127" w="1341071">
                  <a:moveTo>
                    <a:pt x="77543" y="0"/>
                  </a:moveTo>
                  <a:lnTo>
                    <a:pt x="1263528" y="0"/>
                  </a:lnTo>
                  <a:cubicBezTo>
                    <a:pt x="1306354" y="0"/>
                    <a:pt x="1341071" y="34717"/>
                    <a:pt x="1341071" y="77543"/>
                  </a:cubicBezTo>
                  <a:lnTo>
                    <a:pt x="1341071" y="1224584"/>
                  </a:lnTo>
                  <a:cubicBezTo>
                    <a:pt x="1341071" y="1267410"/>
                    <a:pt x="1306354" y="1302127"/>
                    <a:pt x="1263528" y="1302127"/>
                  </a:cubicBezTo>
                  <a:lnTo>
                    <a:pt x="77543" y="1302127"/>
                  </a:lnTo>
                  <a:cubicBezTo>
                    <a:pt x="34717" y="1302127"/>
                    <a:pt x="0" y="1267410"/>
                    <a:pt x="0" y="1224584"/>
                  </a:cubicBezTo>
                  <a:lnTo>
                    <a:pt x="0" y="77543"/>
                  </a:lnTo>
                  <a:cubicBezTo>
                    <a:pt x="0" y="34717"/>
                    <a:pt x="34717" y="0"/>
                    <a:pt x="77543" y="0"/>
                  </a:cubicBezTo>
                  <a:close/>
                </a:path>
              </a:pathLst>
            </a:custGeom>
            <a:solidFill>
              <a:srgbClr val="CDD6FF"/>
            </a:solidFill>
          </p:spPr>
        </p:sp>
        <p:sp>
          <p:nvSpPr>
            <p:cNvPr name="TextBox 8" id="8"/>
            <p:cNvSpPr txBox="true"/>
            <p:nvPr/>
          </p:nvSpPr>
          <p:spPr>
            <a:xfrm>
              <a:off x="0" y="0"/>
              <a:ext cx="1341071" cy="1302127"/>
            </a:xfrm>
            <a:prstGeom prst="rect">
              <a:avLst/>
            </a:prstGeom>
          </p:spPr>
          <p:txBody>
            <a:bodyPr anchor="ctr" rtlCol="false" tIns="50800" lIns="50800" bIns="50800" rIns="50800"/>
            <a:lstStyle/>
            <a:p>
              <a:pPr algn="ctr">
                <a:lnSpc>
                  <a:spcPts val="2218"/>
                </a:lnSpc>
              </a:pPr>
            </a:p>
          </p:txBody>
        </p:sp>
      </p:grpSp>
      <p:sp>
        <p:nvSpPr>
          <p:cNvPr name="Freeform 9" id="9"/>
          <p:cNvSpPr/>
          <p:nvPr/>
        </p:nvSpPr>
        <p:spPr>
          <a:xfrm flipH="false" flipV="false" rot="0">
            <a:off x="322082" y="1636354"/>
            <a:ext cx="12290311" cy="6068341"/>
          </a:xfrm>
          <a:custGeom>
            <a:avLst/>
            <a:gdLst/>
            <a:ahLst/>
            <a:cxnLst/>
            <a:rect r="r" b="b" t="t" l="l"/>
            <a:pathLst>
              <a:path h="6068341" w="12290311">
                <a:moveTo>
                  <a:pt x="0" y="0"/>
                </a:moveTo>
                <a:lnTo>
                  <a:pt x="12290311" y="0"/>
                </a:lnTo>
                <a:lnTo>
                  <a:pt x="12290311" y="6068341"/>
                </a:lnTo>
                <a:lnTo>
                  <a:pt x="0" y="6068341"/>
                </a:lnTo>
                <a:lnTo>
                  <a:pt x="0" y="0"/>
                </a:lnTo>
                <a:close/>
              </a:path>
            </a:pathLst>
          </a:custGeom>
          <a:blipFill>
            <a:blip r:embed="rId6"/>
            <a:stretch>
              <a:fillRect l="0" t="0" r="0" b="0"/>
            </a:stretch>
          </a:blipFill>
        </p:spPr>
      </p:sp>
      <p:sp>
        <p:nvSpPr>
          <p:cNvPr name="TextBox 10" id="10"/>
          <p:cNvSpPr txBox="true"/>
          <p:nvPr/>
        </p:nvSpPr>
        <p:spPr>
          <a:xfrm rot="0">
            <a:off x="3497309" y="467835"/>
            <a:ext cx="682252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INSIGHTS</a:t>
            </a:r>
          </a:p>
        </p:txBody>
      </p:sp>
      <p:sp>
        <p:nvSpPr>
          <p:cNvPr name="TextBox 11" id="11"/>
          <p:cNvSpPr txBox="true"/>
          <p:nvPr/>
        </p:nvSpPr>
        <p:spPr>
          <a:xfrm rot="0">
            <a:off x="13106792" y="2332215"/>
            <a:ext cx="4634185" cy="4069837"/>
          </a:xfrm>
          <a:prstGeom prst="rect">
            <a:avLst/>
          </a:prstGeom>
        </p:spPr>
        <p:txBody>
          <a:bodyPr anchor="t" rtlCol="false" tIns="0" lIns="0" bIns="0" rIns="0">
            <a:spAutoFit/>
          </a:bodyPr>
          <a:lstStyle/>
          <a:p>
            <a:pPr algn="ctr">
              <a:lnSpc>
                <a:spcPts val="2536"/>
              </a:lnSpc>
            </a:pPr>
            <a:r>
              <a:rPr lang="en-US" b="true" sz="2392">
                <a:solidFill>
                  <a:srgbClr val="05113D"/>
                </a:solidFill>
                <a:latin typeface="Poppins Bold"/>
                <a:ea typeface="Poppins Bold"/>
                <a:cs typeface="Poppins Bold"/>
                <a:sym typeface="Poppins Bold"/>
              </a:rPr>
              <a:t>COUNT OF SOLD AND ACTIVE VEHICLES BY PRICE RANGE</a:t>
            </a:r>
          </a:p>
          <a:p>
            <a:pPr algn="ctr">
              <a:lnSpc>
                <a:spcPts val="2536"/>
              </a:lnSpc>
            </a:pPr>
          </a:p>
          <a:p>
            <a:pPr algn="ctr">
              <a:lnSpc>
                <a:spcPts val="1900"/>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 THIS GAP IS MOST NOTICEABLE IN THE 20-30K AND 30-40K RANGES, WHERE DEMAND IS HIGHEST, INDICATING THAT THE VEHICLES ARE MOVING RELATIVELY QUICKLY IN THESE CATEGORIES.</a:t>
            </a:r>
          </a:p>
          <a:p>
            <a:pPr algn="l">
              <a:lnSpc>
                <a:spcPts val="2324"/>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Potential overstock for high-range prices.</a:t>
            </a:r>
          </a:p>
          <a:p>
            <a:pPr algn="l">
              <a:lnSpc>
                <a:spcPts val="232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259300" y="7634473"/>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17512131" y="7634473"/>
            <a:ext cx="3466551" cy="3002899"/>
          </a:xfrm>
          <a:custGeom>
            <a:avLst/>
            <a:gdLst/>
            <a:ahLst/>
            <a:cxnLst/>
            <a:rect r="r" b="b" t="t" l="l"/>
            <a:pathLst>
              <a:path h="3002899" w="3466551">
                <a:moveTo>
                  <a:pt x="0" y="0"/>
                </a:moveTo>
                <a:lnTo>
                  <a:pt x="3466550" y="0"/>
                </a:lnTo>
                <a:lnTo>
                  <a:pt x="3466550" y="3002899"/>
                </a:lnTo>
                <a:lnTo>
                  <a:pt x="0" y="3002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526836" y="1663473"/>
            <a:ext cx="5442849" cy="6960054"/>
            <a:chOff x="0" y="0"/>
            <a:chExt cx="1433507" cy="1833101"/>
          </a:xfrm>
        </p:grpSpPr>
        <p:sp>
          <p:nvSpPr>
            <p:cNvPr name="Freeform 7" id="7"/>
            <p:cNvSpPr/>
            <p:nvPr/>
          </p:nvSpPr>
          <p:spPr>
            <a:xfrm flipH="false" flipV="false" rot="0">
              <a:off x="0" y="0"/>
              <a:ext cx="1433507" cy="1833101"/>
            </a:xfrm>
            <a:custGeom>
              <a:avLst/>
              <a:gdLst/>
              <a:ahLst/>
              <a:cxnLst/>
              <a:rect r="r" b="b" t="t" l="l"/>
              <a:pathLst>
                <a:path h="1833101" w="1433507">
                  <a:moveTo>
                    <a:pt x="72543" y="0"/>
                  </a:moveTo>
                  <a:lnTo>
                    <a:pt x="1360965" y="0"/>
                  </a:lnTo>
                  <a:cubicBezTo>
                    <a:pt x="1380204" y="0"/>
                    <a:pt x="1398656" y="7643"/>
                    <a:pt x="1412260" y="21247"/>
                  </a:cubicBezTo>
                  <a:cubicBezTo>
                    <a:pt x="1425865" y="34852"/>
                    <a:pt x="1433507" y="53303"/>
                    <a:pt x="1433507" y="72543"/>
                  </a:cubicBezTo>
                  <a:lnTo>
                    <a:pt x="1433507" y="1760558"/>
                  </a:lnTo>
                  <a:cubicBezTo>
                    <a:pt x="1433507" y="1779798"/>
                    <a:pt x="1425865" y="1798249"/>
                    <a:pt x="1412260" y="1811854"/>
                  </a:cubicBezTo>
                  <a:cubicBezTo>
                    <a:pt x="1398656" y="1825458"/>
                    <a:pt x="1380204" y="1833101"/>
                    <a:pt x="1360965" y="1833101"/>
                  </a:cubicBezTo>
                  <a:lnTo>
                    <a:pt x="72543" y="1833101"/>
                  </a:lnTo>
                  <a:cubicBezTo>
                    <a:pt x="53303" y="1833101"/>
                    <a:pt x="34852" y="1825458"/>
                    <a:pt x="21247" y="1811854"/>
                  </a:cubicBezTo>
                  <a:cubicBezTo>
                    <a:pt x="7643" y="1798249"/>
                    <a:pt x="0" y="1779798"/>
                    <a:pt x="0" y="1760558"/>
                  </a:cubicBezTo>
                  <a:lnTo>
                    <a:pt x="0" y="72543"/>
                  </a:lnTo>
                  <a:cubicBezTo>
                    <a:pt x="0" y="53303"/>
                    <a:pt x="7643" y="34852"/>
                    <a:pt x="21247" y="21247"/>
                  </a:cubicBezTo>
                  <a:cubicBezTo>
                    <a:pt x="34852" y="7643"/>
                    <a:pt x="53303" y="0"/>
                    <a:pt x="72543" y="0"/>
                  </a:cubicBezTo>
                  <a:close/>
                </a:path>
              </a:pathLst>
            </a:custGeom>
            <a:solidFill>
              <a:srgbClr val="CDD6FF"/>
            </a:solidFill>
          </p:spPr>
        </p:sp>
        <p:sp>
          <p:nvSpPr>
            <p:cNvPr name="TextBox 8" id="8"/>
            <p:cNvSpPr txBox="true"/>
            <p:nvPr/>
          </p:nvSpPr>
          <p:spPr>
            <a:xfrm>
              <a:off x="0" y="0"/>
              <a:ext cx="1433507" cy="1833101"/>
            </a:xfrm>
            <a:prstGeom prst="rect">
              <a:avLst/>
            </a:prstGeom>
          </p:spPr>
          <p:txBody>
            <a:bodyPr anchor="ctr" rtlCol="false" tIns="50800" lIns="50800" bIns="50800" rIns="50800"/>
            <a:lstStyle/>
            <a:p>
              <a:pPr algn="ctr">
                <a:lnSpc>
                  <a:spcPts val="2218"/>
                </a:lnSpc>
              </a:pPr>
            </a:p>
          </p:txBody>
        </p:sp>
      </p:grpSp>
      <p:sp>
        <p:nvSpPr>
          <p:cNvPr name="Freeform 9" id="9"/>
          <p:cNvSpPr/>
          <p:nvPr/>
        </p:nvSpPr>
        <p:spPr>
          <a:xfrm flipH="false" flipV="false" rot="0">
            <a:off x="424576" y="1123019"/>
            <a:ext cx="10102135" cy="8012903"/>
          </a:xfrm>
          <a:custGeom>
            <a:avLst/>
            <a:gdLst/>
            <a:ahLst/>
            <a:cxnLst/>
            <a:rect r="r" b="b" t="t" l="l"/>
            <a:pathLst>
              <a:path h="8012903" w="10102135">
                <a:moveTo>
                  <a:pt x="0" y="0"/>
                </a:moveTo>
                <a:lnTo>
                  <a:pt x="10102135" y="0"/>
                </a:lnTo>
                <a:lnTo>
                  <a:pt x="10102135" y="8012903"/>
                </a:lnTo>
                <a:lnTo>
                  <a:pt x="0" y="8012903"/>
                </a:lnTo>
                <a:lnTo>
                  <a:pt x="0" y="0"/>
                </a:lnTo>
                <a:close/>
              </a:path>
            </a:pathLst>
          </a:custGeom>
          <a:blipFill>
            <a:blip r:embed="rId6"/>
            <a:stretch>
              <a:fillRect l="0" t="-368" r="-1787" b="-368"/>
            </a:stretch>
          </a:blipFill>
        </p:spPr>
      </p:sp>
      <p:sp>
        <p:nvSpPr>
          <p:cNvPr name="TextBox 10" id="10"/>
          <p:cNvSpPr txBox="true"/>
          <p:nvPr/>
        </p:nvSpPr>
        <p:spPr>
          <a:xfrm rot="0">
            <a:off x="3363881" y="220307"/>
            <a:ext cx="682252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INSIGHTS</a:t>
            </a:r>
          </a:p>
        </p:txBody>
      </p:sp>
      <p:sp>
        <p:nvSpPr>
          <p:cNvPr name="TextBox 11" id="11"/>
          <p:cNvSpPr txBox="true"/>
          <p:nvPr/>
        </p:nvSpPr>
        <p:spPr>
          <a:xfrm rot="0">
            <a:off x="11984849" y="1899642"/>
            <a:ext cx="4526822" cy="6012937"/>
          </a:xfrm>
          <a:prstGeom prst="rect">
            <a:avLst/>
          </a:prstGeom>
        </p:spPr>
        <p:txBody>
          <a:bodyPr anchor="t" rtlCol="false" tIns="0" lIns="0" bIns="0" rIns="0">
            <a:spAutoFit/>
          </a:bodyPr>
          <a:lstStyle/>
          <a:p>
            <a:pPr algn="ctr">
              <a:lnSpc>
                <a:spcPts val="2536"/>
              </a:lnSpc>
            </a:pPr>
            <a:r>
              <a:rPr lang="en-US" b="true" sz="2392">
                <a:solidFill>
                  <a:srgbClr val="05113D"/>
                </a:solidFill>
                <a:latin typeface="Poppins Bold"/>
                <a:ea typeface="Poppins Bold"/>
                <a:cs typeface="Poppins Bold"/>
                <a:sym typeface="Poppins Bold"/>
              </a:rPr>
              <a:t>AVERAGE PRICE BY MAKE</a:t>
            </a:r>
            <a:r>
              <a:rPr lang="en-US" b="true" sz="2392">
                <a:solidFill>
                  <a:srgbClr val="05113D"/>
                </a:solidFill>
                <a:latin typeface="Poppins Medium"/>
                <a:ea typeface="Poppins Medium"/>
                <a:cs typeface="Poppins Medium"/>
                <a:sym typeface="Poppins Medium"/>
              </a:rPr>
              <a:t> </a:t>
            </a:r>
          </a:p>
          <a:p>
            <a:pPr algn="ctr">
              <a:lnSpc>
                <a:spcPts val="1900"/>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Rivian has the highest average price, significantly above other luxury brands like Mercedes-Benz and Maserati, despite being a relatively new player in the market.</a:t>
            </a:r>
          </a:p>
          <a:p>
            <a:pPr algn="l">
              <a:lnSpc>
                <a:spcPts val="2324"/>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Despite being discontinued for some time, Hummer still shows a relatively high average price.</a:t>
            </a:r>
          </a:p>
          <a:p>
            <a:pPr algn="l">
              <a:lnSpc>
                <a:spcPts val="2324"/>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Kia, traditionally seen as a budget brand, has a higher-than-expected average price, reflecting its move into the mid-to-upper range market.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259300" y="7634473"/>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17512131" y="7634473"/>
            <a:ext cx="3466551" cy="3002899"/>
          </a:xfrm>
          <a:custGeom>
            <a:avLst/>
            <a:gdLst/>
            <a:ahLst/>
            <a:cxnLst/>
            <a:rect r="r" b="b" t="t" l="l"/>
            <a:pathLst>
              <a:path h="3002899" w="3466551">
                <a:moveTo>
                  <a:pt x="0" y="0"/>
                </a:moveTo>
                <a:lnTo>
                  <a:pt x="3466550" y="0"/>
                </a:lnTo>
                <a:lnTo>
                  <a:pt x="3466550" y="3002899"/>
                </a:lnTo>
                <a:lnTo>
                  <a:pt x="0" y="3002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2226695" y="2636126"/>
            <a:ext cx="5442849" cy="4998346"/>
            <a:chOff x="0" y="0"/>
            <a:chExt cx="1433507" cy="1316437"/>
          </a:xfrm>
        </p:grpSpPr>
        <p:sp>
          <p:nvSpPr>
            <p:cNvPr name="Freeform 7" id="7"/>
            <p:cNvSpPr/>
            <p:nvPr/>
          </p:nvSpPr>
          <p:spPr>
            <a:xfrm flipH="false" flipV="false" rot="0">
              <a:off x="0" y="0"/>
              <a:ext cx="1433507" cy="1316437"/>
            </a:xfrm>
            <a:custGeom>
              <a:avLst/>
              <a:gdLst/>
              <a:ahLst/>
              <a:cxnLst/>
              <a:rect r="r" b="b" t="t" l="l"/>
              <a:pathLst>
                <a:path h="1316437" w="1433507">
                  <a:moveTo>
                    <a:pt x="72543" y="0"/>
                  </a:moveTo>
                  <a:lnTo>
                    <a:pt x="1360965" y="0"/>
                  </a:lnTo>
                  <a:cubicBezTo>
                    <a:pt x="1380204" y="0"/>
                    <a:pt x="1398656" y="7643"/>
                    <a:pt x="1412260" y="21247"/>
                  </a:cubicBezTo>
                  <a:cubicBezTo>
                    <a:pt x="1425865" y="34852"/>
                    <a:pt x="1433507" y="53303"/>
                    <a:pt x="1433507" y="72543"/>
                  </a:cubicBezTo>
                  <a:lnTo>
                    <a:pt x="1433507" y="1243894"/>
                  </a:lnTo>
                  <a:cubicBezTo>
                    <a:pt x="1433507" y="1263134"/>
                    <a:pt x="1425865" y="1281585"/>
                    <a:pt x="1412260" y="1295190"/>
                  </a:cubicBezTo>
                  <a:cubicBezTo>
                    <a:pt x="1398656" y="1308794"/>
                    <a:pt x="1380204" y="1316437"/>
                    <a:pt x="1360965" y="1316437"/>
                  </a:cubicBezTo>
                  <a:lnTo>
                    <a:pt x="72543" y="1316437"/>
                  </a:lnTo>
                  <a:cubicBezTo>
                    <a:pt x="53303" y="1316437"/>
                    <a:pt x="34852" y="1308794"/>
                    <a:pt x="21247" y="1295190"/>
                  </a:cubicBezTo>
                  <a:cubicBezTo>
                    <a:pt x="7643" y="1281585"/>
                    <a:pt x="0" y="1263134"/>
                    <a:pt x="0" y="1243894"/>
                  </a:cubicBezTo>
                  <a:lnTo>
                    <a:pt x="0" y="72543"/>
                  </a:lnTo>
                  <a:cubicBezTo>
                    <a:pt x="0" y="53303"/>
                    <a:pt x="7643" y="34852"/>
                    <a:pt x="21247" y="21247"/>
                  </a:cubicBezTo>
                  <a:cubicBezTo>
                    <a:pt x="34852" y="7643"/>
                    <a:pt x="53303" y="0"/>
                    <a:pt x="72543" y="0"/>
                  </a:cubicBezTo>
                  <a:close/>
                </a:path>
              </a:pathLst>
            </a:custGeom>
            <a:solidFill>
              <a:srgbClr val="CDD6FF"/>
            </a:solidFill>
          </p:spPr>
        </p:sp>
        <p:sp>
          <p:nvSpPr>
            <p:cNvPr name="TextBox 8" id="8"/>
            <p:cNvSpPr txBox="true"/>
            <p:nvPr/>
          </p:nvSpPr>
          <p:spPr>
            <a:xfrm>
              <a:off x="0" y="0"/>
              <a:ext cx="1433507" cy="1316437"/>
            </a:xfrm>
            <a:prstGeom prst="rect">
              <a:avLst/>
            </a:prstGeom>
          </p:spPr>
          <p:txBody>
            <a:bodyPr anchor="ctr" rtlCol="false" tIns="50800" lIns="50800" bIns="50800" rIns="50800"/>
            <a:lstStyle/>
            <a:p>
              <a:pPr algn="ctr">
                <a:lnSpc>
                  <a:spcPts val="2218"/>
                </a:lnSpc>
              </a:pPr>
            </a:p>
          </p:txBody>
        </p:sp>
      </p:grpSp>
      <p:sp>
        <p:nvSpPr>
          <p:cNvPr name="Freeform 9" id="9"/>
          <p:cNvSpPr/>
          <p:nvPr/>
        </p:nvSpPr>
        <p:spPr>
          <a:xfrm flipH="false" flipV="false" rot="0">
            <a:off x="289478" y="2279050"/>
            <a:ext cx="11937217" cy="6774371"/>
          </a:xfrm>
          <a:custGeom>
            <a:avLst/>
            <a:gdLst/>
            <a:ahLst/>
            <a:cxnLst/>
            <a:rect r="r" b="b" t="t" l="l"/>
            <a:pathLst>
              <a:path h="6774371" w="11937217">
                <a:moveTo>
                  <a:pt x="0" y="0"/>
                </a:moveTo>
                <a:lnTo>
                  <a:pt x="11937217" y="0"/>
                </a:lnTo>
                <a:lnTo>
                  <a:pt x="11937217" y="6774370"/>
                </a:lnTo>
                <a:lnTo>
                  <a:pt x="0" y="6774370"/>
                </a:lnTo>
                <a:lnTo>
                  <a:pt x="0" y="0"/>
                </a:lnTo>
                <a:close/>
              </a:path>
            </a:pathLst>
          </a:custGeom>
          <a:blipFill>
            <a:blip r:embed="rId6"/>
            <a:stretch>
              <a:fillRect l="0" t="0" r="0" b="0"/>
            </a:stretch>
          </a:blipFill>
        </p:spPr>
      </p:sp>
      <p:sp>
        <p:nvSpPr>
          <p:cNvPr name="TextBox 10" id="10"/>
          <p:cNvSpPr txBox="true"/>
          <p:nvPr/>
        </p:nvSpPr>
        <p:spPr>
          <a:xfrm rot="0">
            <a:off x="3288374" y="578965"/>
            <a:ext cx="682252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INSIGHTS</a:t>
            </a:r>
          </a:p>
        </p:txBody>
      </p:sp>
      <p:sp>
        <p:nvSpPr>
          <p:cNvPr name="TextBox 11" id="11"/>
          <p:cNvSpPr txBox="true"/>
          <p:nvPr/>
        </p:nvSpPr>
        <p:spPr>
          <a:xfrm rot="0">
            <a:off x="12700715" y="2862887"/>
            <a:ext cx="4494808" cy="4561225"/>
          </a:xfrm>
          <a:prstGeom prst="rect">
            <a:avLst/>
          </a:prstGeom>
        </p:spPr>
        <p:txBody>
          <a:bodyPr anchor="t" rtlCol="false" tIns="0" lIns="0" bIns="0" rIns="0">
            <a:spAutoFit/>
          </a:bodyPr>
          <a:lstStyle/>
          <a:p>
            <a:pPr algn="ctr">
              <a:lnSpc>
                <a:spcPts val="2518"/>
              </a:lnSpc>
            </a:pPr>
            <a:r>
              <a:rPr lang="en-US" b="true" sz="2375">
                <a:solidFill>
                  <a:srgbClr val="05113D"/>
                </a:solidFill>
                <a:latin typeface="Poppins Bold"/>
                <a:ea typeface="Poppins Bold"/>
                <a:cs typeface="Poppins Bold"/>
                <a:sym typeface="Poppins Bold"/>
              </a:rPr>
              <a:t>AVERAGE PRICE BY FUEL</a:t>
            </a:r>
          </a:p>
          <a:p>
            <a:pPr algn="ctr">
              <a:lnSpc>
                <a:spcPts val="1886"/>
              </a:lnSpc>
            </a:pPr>
          </a:p>
          <a:p>
            <a:pPr algn="l" marL="470032" indent="-235016" lvl="1">
              <a:lnSpc>
                <a:spcPts val="2307"/>
              </a:lnSpc>
              <a:buFont typeface="Arial"/>
              <a:buChar char="•"/>
            </a:pPr>
            <a:r>
              <a:rPr lang="en-US" sz="2177">
                <a:solidFill>
                  <a:srgbClr val="05113D"/>
                </a:solidFill>
                <a:latin typeface="Poppins"/>
                <a:ea typeface="Poppins"/>
                <a:cs typeface="Poppins"/>
                <a:sym typeface="Poppins"/>
              </a:rPr>
              <a:t>VEHICLES WITH DIESEL APPEAR TO HAVE A SIGNIFICANTLY HIGHER AVERAGE PRICE WHEN COMPARED TO OTHER FUEL TYPES.</a:t>
            </a:r>
          </a:p>
          <a:p>
            <a:pPr algn="l">
              <a:lnSpc>
                <a:spcPts val="2307"/>
              </a:lnSpc>
            </a:pPr>
          </a:p>
          <a:p>
            <a:pPr algn="l" marL="470032" indent="-235016" lvl="1">
              <a:lnSpc>
                <a:spcPts val="2307"/>
              </a:lnSpc>
              <a:buFont typeface="Arial"/>
              <a:buChar char="•"/>
            </a:pPr>
            <a:r>
              <a:rPr lang="en-US" sz="2177">
                <a:solidFill>
                  <a:srgbClr val="05113D"/>
                </a:solidFill>
                <a:latin typeface="Poppins"/>
                <a:ea typeface="Poppins"/>
                <a:cs typeface="Poppins"/>
                <a:sym typeface="Poppins"/>
              </a:rPr>
              <a:t>Vehicles with hydrogen as their fuel appear to have the lowest average price at 22661, which reflects the low amount of hydrogen vehicles sold per year worldwide.</a:t>
            </a:r>
          </a:p>
          <a:p>
            <a:pPr algn="l">
              <a:lnSpc>
                <a:spcPts val="230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259300" y="7634473"/>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17512131" y="7634473"/>
            <a:ext cx="3466551" cy="3002899"/>
          </a:xfrm>
          <a:custGeom>
            <a:avLst/>
            <a:gdLst/>
            <a:ahLst/>
            <a:cxnLst/>
            <a:rect r="r" b="b" t="t" l="l"/>
            <a:pathLst>
              <a:path h="3002899" w="3466551">
                <a:moveTo>
                  <a:pt x="0" y="0"/>
                </a:moveTo>
                <a:lnTo>
                  <a:pt x="3466550" y="0"/>
                </a:lnTo>
                <a:lnTo>
                  <a:pt x="3466550" y="3002899"/>
                </a:lnTo>
                <a:lnTo>
                  <a:pt x="0" y="3002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2847901" y="2222109"/>
            <a:ext cx="4831430" cy="6358613"/>
            <a:chOff x="0" y="0"/>
            <a:chExt cx="1272475" cy="1674696"/>
          </a:xfrm>
        </p:grpSpPr>
        <p:sp>
          <p:nvSpPr>
            <p:cNvPr name="Freeform 7" id="7"/>
            <p:cNvSpPr/>
            <p:nvPr/>
          </p:nvSpPr>
          <p:spPr>
            <a:xfrm flipH="false" flipV="false" rot="0">
              <a:off x="0" y="0"/>
              <a:ext cx="1272475" cy="1674696"/>
            </a:xfrm>
            <a:custGeom>
              <a:avLst/>
              <a:gdLst/>
              <a:ahLst/>
              <a:cxnLst/>
              <a:rect r="r" b="b" t="t" l="l"/>
              <a:pathLst>
                <a:path h="1674696" w="1272475">
                  <a:moveTo>
                    <a:pt x="81723" y="0"/>
                  </a:moveTo>
                  <a:lnTo>
                    <a:pt x="1190753" y="0"/>
                  </a:lnTo>
                  <a:cubicBezTo>
                    <a:pt x="1212427" y="0"/>
                    <a:pt x="1233213" y="8610"/>
                    <a:pt x="1248539" y="23936"/>
                  </a:cubicBezTo>
                  <a:cubicBezTo>
                    <a:pt x="1263865" y="39262"/>
                    <a:pt x="1272475" y="60049"/>
                    <a:pt x="1272475" y="81723"/>
                  </a:cubicBezTo>
                  <a:lnTo>
                    <a:pt x="1272475" y="1592974"/>
                  </a:lnTo>
                  <a:cubicBezTo>
                    <a:pt x="1272475" y="1614648"/>
                    <a:pt x="1263865" y="1635434"/>
                    <a:pt x="1248539" y="1650760"/>
                  </a:cubicBezTo>
                  <a:cubicBezTo>
                    <a:pt x="1233213" y="1666086"/>
                    <a:pt x="1212427" y="1674696"/>
                    <a:pt x="1190753" y="1674696"/>
                  </a:cubicBezTo>
                  <a:lnTo>
                    <a:pt x="81723" y="1674696"/>
                  </a:lnTo>
                  <a:cubicBezTo>
                    <a:pt x="60049" y="1674696"/>
                    <a:pt x="39262" y="1666086"/>
                    <a:pt x="23936" y="1650760"/>
                  </a:cubicBezTo>
                  <a:cubicBezTo>
                    <a:pt x="8610" y="1635434"/>
                    <a:pt x="0" y="1614648"/>
                    <a:pt x="0" y="1592974"/>
                  </a:cubicBezTo>
                  <a:lnTo>
                    <a:pt x="0" y="81723"/>
                  </a:lnTo>
                  <a:cubicBezTo>
                    <a:pt x="0" y="60049"/>
                    <a:pt x="8610" y="39262"/>
                    <a:pt x="23936" y="23936"/>
                  </a:cubicBezTo>
                  <a:cubicBezTo>
                    <a:pt x="39262" y="8610"/>
                    <a:pt x="60049" y="0"/>
                    <a:pt x="81723" y="0"/>
                  </a:cubicBezTo>
                  <a:close/>
                </a:path>
              </a:pathLst>
            </a:custGeom>
            <a:solidFill>
              <a:srgbClr val="CDD6FF"/>
            </a:solidFill>
          </p:spPr>
        </p:sp>
        <p:sp>
          <p:nvSpPr>
            <p:cNvPr name="TextBox 8" id="8"/>
            <p:cNvSpPr txBox="true"/>
            <p:nvPr/>
          </p:nvSpPr>
          <p:spPr>
            <a:xfrm>
              <a:off x="0" y="0"/>
              <a:ext cx="1272475" cy="1674696"/>
            </a:xfrm>
            <a:prstGeom prst="rect">
              <a:avLst/>
            </a:prstGeom>
          </p:spPr>
          <p:txBody>
            <a:bodyPr anchor="ctr" rtlCol="false" tIns="50800" lIns="50800" bIns="50800" rIns="50800"/>
            <a:lstStyle/>
            <a:p>
              <a:pPr algn="ctr">
                <a:lnSpc>
                  <a:spcPts val="2218"/>
                </a:lnSpc>
              </a:pPr>
            </a:p>
          </p:txBody>
        </p:sp>
      </p:grpSp>
      <p:sp>
        <p:nvSpPr>
          <p:cNvPr name="Freeform 9" id="9"/>
          <p:cNvSpPr/>
          <p:nvPr/>
        </p:nvSpPr>
        <p:spPr>
          <a:xfrm flipH="false" flipV="false" rot="0">
            <a:off x="380836" y="2222109"/>
            <a:ext cx="12140845" cy="5842781"/>
          </a:xfrm>
          <a:custGeom>
            <a:avLst/>
            <a:gdLst/>
            <a:ahLst/>
            <a:cxnLst/>
            <a:rect r="r" b="b" t="t" l="l"/>
            <a:pathLst>
              <a:path h="5842781" w="12140845">
                <a:moveTo>
                  <a:pt x="0" y="0"/>
                </a:moveTo>
                <a:lnTo>
                  <a:pt x="12140845" y="0"/>
                </a:lnTo>
                <a:lnTo>
                  <a:pt x="12140845" y="5842782"/>
                </a:lnTo>
                <a:lnTo>
                  <a:pt x="0" y="5842782"/>
                </a:lnTo>
                <a:lnTo>
                  <a:pt x="0" y="0"/>
                </a:lnTo>
                <a:close/>
              </a:path>
            </a:pathLst>
          </a:custGeom>
          <a:blipFill>
            <a:blip r:embed="rId6"/>
            <a:stretch>
              <a:fillRect l="0" t="0" r="0" b="0"/>
            </a:stretch>
          </a:blipFill>
        </p:spPr>
      </p:sp>
      <p:sp>
        <p:nvSpPr>
          <p:cNvPr name="TextBox 10" id="10"/>
          <p:cNvSpPr txBox="true"/>
          <p:nvPr/>
        </p:nvSpPr>
        <p:spPr>
          <a:xfrm rot="0">
            <a:off x="3288374" y="578965"/>
            <a:ext cx="682252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INSIGHTS</a:t>
            </a:r>
          </a:p>
        </p:txBody>
      </p:sp>
      <p:sp>
        <p:nvSpPr>
          <p:cNvPr name="TextBox 11" id="11"/>
          <p:cNvSpPr txBox="true"/>
          <p:nvPr/>
        </p:nvSpPr>
        <p:spPr>
          <a:xfrm rot="0">
            <a:off x="13015101" y="2637858"/>
            <a:ext cx="4497029" cy="5536641"/>
          </a:xfrm>
          <a:prstGeom prst="rect">
            <a:avLst/>
          </a:prstGeom>
        </p:spPr>
        <p:txBody>
          <a:bodyPr anchor="t" rtlCol="false" tIns="0" lIns="0" bIns="0" rIns="0">
            <a:spAutoFit/>
          </a:bodyPr>
          <a:lstStyle/>
          <a:p>
            <a:pPr algn="ctr">
              <a:lnSpc>
                <a:spcPts val="2533"/>
              </a:lnSpc>
            </a:pPr>
            <a:r>
              <a:rPr lang="en-US" b="true" sz="2390">
                <a:solidFill>
                  <a:srgbClr val="05113D"/>
                </a:solidFill>
                <a:latin typeface="Poppins Bold"/>
                <a:ea typeface="Poppins Bold"/>
                <a:cs typeface="Poppins Bold"/>
                <a:sym typeface="Poppins Bold"/>
              </a:rPr>
              <a:t>AVERAGE PRICE BY TRANSMISSION TYPE</a:t>
            </a:r>
          </a:p>
          <a:p>
            <a:pPr algn="ctr">
              <a:lnSpc>
                <a:spcPts val="2437"/>
              </a:lnSpc>
            </a:pPr>
          </a:p>
          <a:p>
            <a:pPr algn="l" marL="472821" indent="-236410" lvl="1">
              <a:lnSpc>
                <a:spcPts val="2321"/>
              </a:lnSpc>
              <a:buFont typeface="Arial"/>
              <a:buChar char="•"/>
            </a:pPr>
            <a:r>
              <a:rPr lang="en-US" sz="2190">
                <a:solidFill>
                  <a:srgbClr val="05113D"/>
                </a:solidFill>
                <a:latin typeface="Poppins"/>
                <a:ea typeface="Poppins"/>
                <a:cs typeface="Poppins"/>
                <a:sym typeface="Poppins"/>
              </a:rPr>
              <a:t>Automatic Transmission Dominates Higher Price Brackets.</a:t>
            </a:r>
          </a:p>
          <a:p>
            <a:pPr algn="l">
              <a:lnSpc>
                <a:spcPts val="2321"/>
              </a:lnSpc>
            </a:pPr>
          </a:p>
          <a:p>
            <a:pPr algn="l" marL="472821" indent="-236410" lvl="1">
              <a:lnSpc>
                <a:spcPts val="2321"/>
              </a:lnSpc>
              <a:buFont typeface="Arial"/>
              <a:buChar char="•"/>
            </a:pPr>
            <a:r>
              <a:rPr lang="en-US" sz="2190">
                <a:solidFill>
                  <a:srgbClr val="05113D"/>
                </a:solidFill>
                <a:latin typeface="Poppins"/>
                <a:ea typeface="Poppins"/>
                <a:cs typeface="Poppins"/>
                <a:sym typeface="Poppins"/>
              </a:rPr>
              <a:t>W</a:t>
            </a:r>
            <a:r>
              <a:rPr lang="en-US" sz="2190">
                <a:solidFill>
                  <a:srgbClr val="05113D"/>
                </a:solidFill>
                <a:latin typeface="Poppins"/>
                <a:ea typeface="Poppins"/>
                <a:cs typeface="Poppins"/>
                <a:sym typeface="Poppins"/>
              </a:rPr>
              <a:t>hile fewer vehicles are priced in the luxury range, there is still a notable market for premium cars.</a:t>
            </a:r>
          </a:p>
          <a:p>
            <a:pPr algn="l">
              <a:lnSpc>
                <a:spcPts val="2321"/>
              </a:lnSpc>
            </a:pPr>
          </a:p>
          <a:p>
            <a:pPr algn="l" marL="472821" indent="-236410" lvl="1">
              <a:lnSpc>
                <a:spcPts val="2321"/>
              </a:lnSpc>
              <a:buFont typeface="Arial"/>
              <a:buChar char="•"/>
            </a:pPr>
            <a:r>
              <a:rPr lang="en-US" sz="2190">
                <a:solidFill>
                  <a:srgbClr val="05113D"/>
                </a:solidFill>
                <a:latin typeface="Poppins"/>
                <a:ea typeface="Poppins"/>
                <a:cs typeface="Poppins"/>
                <a:sym typeface="Poppins"/>
              </a:rPr>
              <a:t>Despite the lower average price, manual transmission vehicles may cater to a niche market, particularly among driving enthusiasts or those looking for cheaper options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647674"/>
            <a:ext cx="6025256" cy="7488249"/>
            <a:chOff x="0" y="0"/>
            <a:chExt cx="1586899" cy="1972214"/>
          </a:xfrm>
        </p:grpSpPr>
        <p:sp>
          <p:nvSpPr>
            <p:cNvPr name="Freeform 4" id="4"/>
            <p:cNvSpPr/>
            <p:nvPr/>
          </p:nvSpPr>
          <p:spPr>
            <a:xfrm flipH="false" flipV="false" rot="0">
              <a:off x="0" y="0"/>
              <a:ext cx="1586899" cy="1972214"/>
            </a:xfrm>
            <a:custGeom>
              <a:avLst/>
              <a:gdLst/>
              <a:ahLst/>
              <a:cxnLst/>
              <a:rect r="r" b="b" t="t" l="l"/>
              <a:pathLst>
                <a:path h="1972214" w="1586899">
                  <a:moveTo>
                    <a:pt x="65530" y="0"/>
                  </a:moveTo>
                  <a:lnTo>
                    <a:pt x="1521368" y="0"/>
                  </a:lnTo>
                  <a:cubicBezTo>
                    <a:pt x="1538748" y="0"/>
                    <a:pt x="1555416" y="6904"/>
                    <a:pt x="1567705" y="19193"/>
                  </a:cubicBezTo>
                  <a:cubicBezTo>
                    <a:pt x="1579995" y="31483"/>
                    <a:pt x="1586899" y="48151"/>
                    <a:pt x="1586899" y="65530"/>
                  </a:cubicBezTo>
                  <a:lnTo>
                    <a:pt x="1586899" y="1906683"/>
                  </a:lnTo>
                  <a:cubicBezTo>
                    <a:pt x="1586899" y="1942875"/>
                    <a:pt x="1557560" y="1972214"/>
                    <a:pt x="1521368" y="1972214"/>
                  </a:cubicBezTo>
                  <a:lnTo>
                    <a:pt x="65530" y="1972214"/>
                  </a:lnTo>
                  <a:cubicBezTo>
                    <a:pt x="48151" y="1972214"/>
                    <a:pt x="31483" y="1965310"/>
                    <a:pt x="19193" y="1953020"/>
                  </a:cubicBezTo>
                  <a:cubicBezTo>
                    <a:pt x="6904" y="1940731"/>
                    <a:pt x="0" y="1924063"/>
                    <a:pt x="0" y="1906683"/>
                  </a:cubicBezTo>
                  <a:lnTo>
                    <a:pt x="0" y="65530"/>
                  </a:lnTo>
                  <a:cubicBezTo>
                    <a:pt x="0" y="48151"/>
                    <a:pt x="6904" y="31483"/>
                    <a:pt x="19193" y="19193"/>
                  </a:cubicBezTo>
                  <a:cubicBezTo>
                    <a:pt x="31483" y="6904"/>
                    <a:pt x="48151" y="0"/>
                    <a:pt x="65530" y="0"/>
                  </a:cubicBezTo>
                  <a:close/>
                </a:path>
              </a:pathLst>
            </a:custGeom>
            <a:solidFill>
              <a:srgbClr val="CDD6FF"/>
            </a:solidFill>
          </p:spPr>
        </p:sp>
        <p:sp>
          <p:nvSpPr>
            <p:cNvPr name="TextBox 5" id="5"/>
            <p:cNvSpPr txBox="true"/>
            <p:nvPr/>
          </p:nvSpPr>
          <p:spPr>
            <a:xfrm>
              <a:off x="0" y="0"/>
              <a:ext cx="1586899" cy="1972214"/>
            </a:xfrm>
            <a:prstGeom prst="rect">
              <a:avLst/>
            </a:prstGeom>
          </p:spPr>
          <p:txBody>
            <a:bodyPr anchor="ctr" rtlCol="false" tIns="50800" lIns="50800" bIns="50800" rIns="50800"/>
            <a:lstStyle/>
            <a:p>
              <a:pPr algn="ctr">
                <a:lnSpc>
                  <a:spcPts val="2218"/>
                </a:lnSpc>
              </a:pPr>
            </a:p>
          </p:txBody>
        </p:sp>
      </p:grpSp>
      <p:sp>
        <p:nvSpPr>
          <p:cNvPr name="Freeform 6" id="6"/>
          <p:cNvSpPr/>
          <p:nvPr/>
        </p:nvSpPr>
        <p:spPr>
          <a:xfrm flipH="false" flipV="false" rot="0">
            <a:off x="7566387" y="1028700"/>
            <a:ext cx="10266618" cy="8919124"/>
          </a:xfrm>
          <a:custGeom>
            <a:avLst/>
            <a:gdLst/>
            <a:ahLst/>
            <a:cxnLst/>
            <a:rect r="r" b="b" t="t" l="l"/>
            <a:pathLst>
              <a:path h="8919124" w="10266618">
                <a:moveTo>
                  <a:pt x="0" y="0"/>
                </a:moveTo>
                <a:lnTo>
                  <a:pt x="10266618" y="0"/>
                </a:lnTo>
                <a:lnTo>
                  <a:pt x="10266618" y="8919124"/>
                </a:lnTo>
                <a:lnTo>
                  <a:pt x="0" y="8919124"/>
                </a:lnTo>
                <a:lnTo>
                  <a:pt x="0" y="0"/>
                </a:lnTo>
                <a:close/>
              </a:path>
            </a:pathLst>
          </a:custGeom>
          <a:blipFill>
            <a:blip r:embed="rId4"/>
            <a:stretch>
              <a:fillRect l="0" t="0" r="0" b="0"/>
            </a:stretch>
          </a:blipFill>
        </p:spPr>
      </p:sp>
      <p:grpSp>
        <p:nvGrpSpPr>
          <p:cNvPr name="Group 7" id="7"/>
          <p:cNvGrpSpPr/>
          <p:nvPr/>
        </p:nvGrpSpPr>
        <p:grpSpPr>
          <a:xfrm rot="0">
            <a:off x="10110895" y="5023756"/>
            <a:ext cx="386142" cy="368042"/>
            <a:chOff x="0" y="0"/>
            <a:chExt cx="812800" cy="774700"/>
          </a:xfrm>
        </p:grpSpPr>
        <p:sp>
          <p:nvSpPr>
            <p:cNvPr name="Freeform 8" id="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E59"/>
            </a:solidFill>
          </p:spPr>
        </p:sp>
        <p:sp>
          <p:nvSpPr>
            <p:cNvPr name="TextBox 9" id="9"/>
            <p:cNvSpPr txBox="true"/>
            <p:nvPr/>
          </p:nvSpPr>
          <p:spPr>
            <a:xfrm>
              <a:off x="228600" y="266700"/>
              <a:ext cx="355600" cy="342900"/>
            </a:xfrm>
            <a:prstGeom prst="rect">
              <a:avLst/>
            </a:prstGeom>
          </p:spPr>
          <p:txBody>
            <a:bodyPr anchor="ctr" rtlCol="false" tIns="50800" lIns="50800" bIns="50800" rIns="50800"/>
            <a:lstStyle/>
            <a:p>
              <a:pPr algn="ctr">
                <a:lnSpc>
                  <a:spcPts val="2218"/>
                </a:lnSpc>
              </a:pPr>
            </a:p>
          </p:txBody>
        </p:sp>
      </p:grpSp>
      <p:sp>
        <p:nvSpPr>
          <p:cNvPr name="TextBox 10" id="10"/>
          <p:cNvSpPr txBox="true"/>
          <p:nvPr/>
        </p:nvSpPr>
        <p:spPr>
          <a:xfrm rot="0">
            <a:off x="3288374" y="578965"/>
            <a:ext cx="682252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INSIGHTS</a:t>
            </a:r>
          </a:p>
        </p:txBody>
      </p:sp>
      <p:sp>
        <p:nvSpPr>
          <p:cNvPr name="TextBox 11" id="11"/>
          <p:cNvSpPr txBox="true"/>
          <p:nvPr/>
        </p:nvSpPr>
        <p:spPr>
          <a:xfrm rot="0">
            <a:off x="1377996" y="1894629"/>
            <a:ext cx="5321639" cy="7247821"/>
          </a:xfrm>
          <a:prstGeom prst="rect">
            <a:avLst/>
          </a:prstGeom>
        </p:spPr>
        <p:txBody>
          <a:bodyPr anchor="t" rtlCol="false" tIns="0" lIns="0" bIns="0" rIns="0">
            <a:spAutoFit/>
          </a:bodyPr>
          <a:lstStyle/>
          <a:p>
            <a:pPr algn="ctr">
              <a:lnSpc>
                <a:spcPts val="2533"/>
              </a:lnSpc>
            </a:pPr>
            <a:r>
              <a:rPr lang="en-US" sz="2390" b="true">
                <a:solidFill>
                  <a:srgbClr val="05113D"/>
                </a:solidFill>
                <a:latin typeface="Poppins Bold"/>
                <a:ea typeface="Poppins Bold"/>
                <a:cs typeface="Poppins Bold"/>
                <a:sym typeface="Poppins Bold"/>
              </a:rPr>
              <a:t>Correlation heatmap</a:t>
            </a:r>
            <a:r>
              <a:rPr lang="en-US" sz="2390" b="true">
                <a:solidFill>
                  <a:srgbClr val="05113D"/>
                </a:solidFill>
                <a:latin typeface="Poppins Medium"/>
                <a:ea typeface="Poppins Medium"/>
                <a:cs typeface="Poppins Medium"/>
                <a:sym typeface="Poppins Medium"/>
              </a:rPr>
              <a:t> </a:t>
            </a:r>
          </a:p>
          <a:p>
            <a:pPr algn="ctr">
              <a:lnSpc>
                <a:spcPts val="2127"/>
              </a:lnSpc>
            </a:pPr>
          </a:p>
          <a:p>
            <a:pPr algn="l" marL="435368" indent="-217684" lvl="1">
              <a:lnSpc>
                <a:spcPts val="2137"/>
              </a:lnSpc>
              <a:buFont typeface="Arial"/>
              <a:buChar char="•"/>
            </a:pPr>
            <a:r>
              <a:rPr lang="en-US" b="true" sz="2016">
                <a:solidFill>
                  <a:srgbClr val="05113D"/>
                </a:solidFill>
                <a:latin typeface="Poppins Bold"/>
                <a:ea typeface="Poppins Bold"/>
                <a:cs typeface="Poppins Bold"/>
                <a:sym typeface="Poppins Bold"/>
              </a:rPr>
              <a:t>Mileage and Model Year Show Strong Negative Correlation (-0.84):</a:t>
            </a:r>
            <a:r>
              <a:rPr lang="en-US" sz="2016">
                <a:solidFill>
                  <a:srgbClr val="05113D"/>
                </a:solidFill>
                <a:latin typeface="Poppins"/>
                <a:ea typeface="Poppins"/>
                <a:cs typeface="Poppins"/>
                <a:sym typeface="Poppins"/>
              </a:rPr>
              <a:t> As expected, newer vehicles tend to have lower mileage. This strong inverse relationship highlights how mileage is a good indicator of a vehicle's age.</a:t>
            </a:r>
          </a:p>
          <a:p>
            <a:pPr algn="l">
              <a:lnSpc>
                <a:spcPts val="2137"/>
              </a:lnSpc>
            </a:pPr>
          </a:p>
          <a:p>
            <a:pPr algn="l" marL="435368" indent="-217684" lvl="1">
              <a:lnSpc>
                <a:spcPts val="2137"/>
              </a:lnSpc>
              <a:buFont typeface="Arial"/>
              <a:buChar char="•"/>
            </a:pPr>
            <a:r>
              <a:rPr lang="en-US" b="true" sz="2016">
                <a:solidFill>
                  <a:srgbClr val="05113D"/>
                </a:solidFill>
                <a:latin typeface="Poppins Bold"/>
                <a:ea typeface="Poppins Bold"/>
                <a:cs typeface="Poppins Bold"/>
                <a:sym typeface="Poppins Bold"/>
              </a:rPr>
              <a:t>Price and MSRP Have a Strong Positive Correlation (0.82): </a:t>
            </a:r>
            <a:r>
              <a:rPr lang="en-US" sz="2016">
                <a:solidFill>
                  <a:srgbClr val="05113D"/>
                </a:solidFill>
                <a:latin typeface="Poppins"/>
                <a:ea typeface="Poppins"/>
                <a:cs typeface="Poppins"/>
                <a:sym typeface="Poppins"/>
              </a:rPr>
              <a:t>retail price (MSRP) suggests that vehicles generally sell close to their recommended retail price, with some variance. This confirms that MSRP can be a good predictor of the price.</a:t>
            </a:r>
          </a:p>
          <a:p>
            <a:pPr algn="l">
              <a:lnSpc>
                <a:spcPts val="2137"/>
              </a:lnSpc>
            </a:pPr>
          </a:p>
          <a:p>
            <a:pPr algn="l" marL="435368" indent="-217684" lvl="1">
              <a:lnSpc>
                <a:spcPts val="2137"/>
              </a:lnSpc>
              <a:buFont typeface="Arial"/>
              <a:buChar char="•"/>
            </a:pPr>
            <a:r>
              <a:rPr lang="en-US" b="true" sz="2016">
                <a:solidFill>
                  <a:srgbClr val="05113D"/>
                </a:solidFill>
                <a:latin typeface="Poppins Bold"/>
                <a:ea typeface="Poppins Bold"/>
                <a:cs typeface="Poppins Bold"/>
                <a:sym typeface="Poppins Bold"/>
              </a:rPr>
              <a:t>Model Year Positively Correlates with Price (0.55): </a:t>
            </a:r>
            <a:r>
              <a:rPr lang="en-US" sz="2016">
                <a:solidFill>
                  <a:srgbClr val="05113D"/>
                </a:solidFill>
                <a:latin typeface="Poppins"/>
                <a:ea typeface="Poppins"/>
                <a:cs typeface="Poppins"/>
                <a:sym typeface="Poppins"/>
              </a:rPr>
              <a:t>Newer model years tend to have higher prices, indicating that customers are willing to pay more for newer vehicles, which often come with advanced features and better technology, making them more valuable in the market.</a:t>
            </a:r>
          </a:p>
          <a:p>
            <a:pPr algn="l">
              <a:lnSpc>
                <a:spcPts val="1925"/>
              </a:lnSpc>
            </a:pPr>
          </a:p>
        </p:txBody>
      </p:sp>
      <p:grpSp>
        <p:nvGrpSpPr>
          <p:cNvPr name="Group 12" id="12"/>
          <p:cNvGrpSpPr/>
          <p:nvPr/>
        </p:nvGrpSpPr>
        <p:grpSpPr>
          <a:xfrm rot="0">
            <a:off x="12506625" y="2509156"/>
            <a:ext cx="386142" cy="368042"/>
            <a:chOff x="0" y="0"/>
            <a:chExt cx="812800" cy="774700"/>
          </a:xfrm>
        </p:grpSpPr>
        <p:sp>
          <p:nvSpPr>
            <p:cNvPr name="Freeform 13" id="13"/>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E59"/>
            </a:solidFill>
          </p:spPr>
        </p:sp>
        <p:sp>
          <p:nvSpPr>
            <p:cNvPr name="TextBox 14" id="14"/>
            <p:cNvSpPr txBox="true"/>
            <p:nvPr/>
          </p:nvSpPr>
          <p:spPr>
            <a:xfrm>
              <a:off x="228600" y="266700"/>
              <a:ext cx="355600" cy="342900"/>
            </a:xfrm>
            <a:prstGeom prst="rect">
              <a:avLst/>
            </a:prstGeom>
          </p:spPr>
          <p:txBody>
            <a:bodyPr anchor="ctr" rtlCol="false" tIns="50800" lIns="50800" bIns="50800" rIns="50800"/>
            <a:lstStyle/>
            <a:p>
              <a:pPr algn="ctr">
                <a:lnSpc>
                  <a:spcPts val="2218"/>
                </a:lnSpc>
              </a:pPr>
            </a:p>
          </p:txBody>
        </p:sp>
      </p:grpSp>
      <p:grpSp>
        <p:nvGrpSpPr>
          <p:cNvPr name="Group 15" id="15"/>
          <p:cNvGrpSpPr/>
          <p:nvPr/>
        </p:nvGrpSpPr>
        <p:grpSpPr>
          <a:xfrm rot="0">
            <a:off x="13749445" y="2509156"/>
            <a:ext cx="386142" cy="368042"/>
            <a:chOff x="0" y="0"/>
            <a:chExt cx="812800" cy="774700"/>
          </a:xfrm>
        </p:grpSpPr>
        <p:sp>
          <p:nvSpPr>
            <p:cNvPr name="Freeform 16" id="16"/>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E59"/>
            </a:solidFill>
          </p:spPr>
        </p:sp>
        <p:sp>
          <p:nvSpPr>
            <p:cNvPr name="TextBox 17" id="17"/>
            <p:cNvSpPr txBox="true"/>
            <p:nvPr/>
          </p:nvSpPr>
          <p:spPr>
            <a:xfrm>
              <a:off x="228600" y="266700"/>
              <a:ext cx="355600" cy="342900"/>
            </a:xfrm>
            <a:prstGeom prst="rect">
              <a:avLst/>
            </a:prstGeom>
          </p:spPr>
          <p:txBody>
            <a:bodyPr anchor="ctr" rtlCol="false" tIns="50800" lIns="50800" bIns="50800" rIns="50800"/>
            <a:lstStyle/>
            <a:p>
              <a:pPr algn="ctr">
                <a:lnSpc>
                  <a:spcPts val="2218"/>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564556" y="2868806"/>
            <a:ext cx="5735198" cy="5735198"/>
          </a:xfrm>
          <a:prstGeom prst="rect">
            <a:avLst/>
          </a:prstGeom>
        </p:spPr>
      </p:pic>
      <p:grpSp>
        <p:nvGrpSpPr>
          <p:cNvPr name="Group 3" id="3"/>
          <p:cNvGrpSpPr/>
          <p:nvPr/>
        </p:nvGrpSpPr>
        <p:grpSpPr>
          <a:xfrm rot="0">
            <a:off x="1029194" y="943747"/>
            <a:ext cx="7940926" cy="493806"/>
            <a:chOff x="0" y="0"/>
            <a:chExt cx="3278546" cy="203876"/>
          </a:xfrm>
        </p:grpSpPr>
        <p:sp>
          <p:nvSpPr>
            <p:cNvPr name="Freeform 4" id="4"/>
            <p:cNvSpPr/>
            <p:nvPr/>
          </p:nvSpPr>
          <p:spPr>
            <a:xfrm flipH="false" flipV="false" rot="0">
              <a:off x="0" y="0"/>
              <a:ext cx="3278546" cy="203876"/>
            </a:xfrm>
            <a:custGeom>
              <a:avLst/>
              <a:gdLst/>
              <a:ahLst/>
              <a:cxnLst/>
              <a:rect r="r" b="b" t="t" l="l"/>
              <a:pathLst>
                <a:path h="203876" w="3278546">
                  <a:moveTo>
                    <a:pt x="0" y="0"/>
                  </a:moveTo>
                  <a:lnTo>
                    <a:pt x="3278546" y="0"/>
                  </a:lnTo>
                  <a:lnTo>
                    <a:pt x="3278546" y="203876"/>
                  </a:lnTo>
                  <a:lnTo>
                    <a:pt x="0" y="203876"/>
                  </a:lnTo>
                  <a:close/>
                </a:path>
              </a:pathLst>
            </a:custGeom>
            <a:solidFill>
              <a:srgbClr val="E3E8FF"/>
            </a:solidFill>
          </p:spPr>
        </p:sp>
      </p:grpSp>
      <p:grpSp>
        <p:nvGrpSpPr>
          <p:cNvPr name="Group 5" id="5"/>
          <p:cNvGrpSpPr/>
          <p:nvPr/>
        </p:nvGrpSpPr>
        <p:grpSpPr>
          <a:xfrm rot="0">
            <a:off x="1029194" y="582398"/>
            <a:ext cx="7940926" cy="722698"/>
            <a:chOff x="0" y="0"/>
            <a:chExt cx="3278546" cy="298378"/>
          </a:xfrm>
        </p:grpSpPr>
        <p:sp>
          <p:nvSpPr>
            <p:cNvPr name="Freeform 6" id="6"/>
            <p:cNvSpPr/>
            <p:nvPr/>
          </p:nvSpPr>
          <p:spPr>
            <a:xfrm flipH="false" flipV="false" rot="0">
              <a:off x="0" y="0"/>
              <a:ext cx="3278546" cy="298378"/>
            </a:xfrm>
            <a:custGeom>
              <a:avLst/>
              <a:gdLst/>
              <a:ahLst/>
              <a:cxnLst/>
              <a:rect r="r" b="b" t="t" l="l"/>
              <a:pathLst>
                <a:path h="298378" w="3278546">
                  <a:moveTo>
                    <a:pt x="0" y="0"/>
                  </a:moveTo>
                  <a:lnTo>
                    <a:pt x="3278546" y="0"/>
                  </a:lnTo>
                  <a:lnTo>
                    <a:pt x="3278546" y="298378"/>
                  </a:lnTo>
                  <a:lnTo>
                    <a:pt x="0" y="298378"/>
                  </a:lnTo>
                  <a:close/>
                </a:path>
              </a:pathLst>
            </a:custGeom>
            <a:solidFill>
              <a:srgbClr val="05113D"/>
            </a:solidFill>
          </p:spPr>
        </p:sp>
      </p:grpSp>
      <p:graphicFrame>
        <p:nvGraphicFramePr>
          <p:cNvPr name="Table 7" id="7"/>
          <p:cNvGraphicFramePr>
            <a:graphicFrameLocks noGrp="true"/>
          </p:cNvGraphicFramePr>
          <p:nvPr/>
        </p:nvGraphicFramePr>
        <p:xfrm>
          <a:off x="1029194" y="1813073"/>
          <a:ext cx="9635870" cy="8929576"/>
        </p:xfrm>
        <a:graphic>
          <a:graphicData uri="http://schemas.openxmlformats.org/drawingml/2006/table">
            <a:tbl>
              <a:tblPr/>
              <a:tblGrid>
                <a:gridCol w="3605489"/>
                <a:gridCol w="6030381"/>
              </a:tblGrid>
              <a:tr h="3117279">
                <a:tc>
                  <a:txBody>
                    <a:bodyPr anchor="t" rtlCol="false"/>
                    <a:lstStyle/>
                    <a:p>
                      <a:pPr algn="ctr">
                        <a:lnSpc>
                          <a:spcPts val="2813"/>
                        </a:lnSpc>
                        <a:defRPr/>
                      </a:pPr>
                      <a:endParaRPr lang="en-US" sz="1100"/>
                    </a:p>
                  </a:txBody>
                  <a:tcPr marL="255197" marR="255197" marT="255197" marB="255197"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05113D"/>
                    </a:solidFill>
                  </a:tcPr>
                </a:tc>
                <a:tc>
                  <a:txBody>
                    <a:bodyPr anchor="t" rtlCol="false"/>
                    <a:lstStyle/>
                    <a:p>
                      <a:pPr algn="l">
                        <a:lnSpc>
                          <a:spcPts val="2813"/>
                        </a:lnSpc>
                        <a:defRPr/>
                      </a:pPr>
                      <a:r>
                        <a:rPr lang="en-US" sz="2009" b="true">
                          <a:solidFill>
                            <a:srgbClr val="05113D"/>
                          </a:solidFill>
                          <a:latin typeface="Poppins Semi-Bold"/>
                          <a:ea typeface="Poppins Semi-Bold"/>
                          <a:cs typeface="Poppins Semi-Bold"/>
                          <a:sym typeface="Poppins Semi-Bold"/>
                        </a:rPr>
                        <a:t>Build the Model:</a:t>
                      </a:r>
                      <a:endParaRPr lang="en-US" sz="1100"/>
                    </a:p>
                    <a:p>
                      <a:pPr algn="l" marL="433835" indent="-216918" lvl="1">
                        <a:lnSpc>
                          <a:spcPts val="2813"/>
                        </a:lnSpc>
                        <a:buFont typeface="Arial"/>
                        <a:buChar char="•"/>
                      </a:pPr>
                      <a:r>
                        <a:rPr lang="en-US" b="true" sz="2009">
                          <a:solidFill>
                            <a:srgbClr val="05113D"/>
                          </a:solidFill>
                          <a:latin typeface="Poppins Semi-Bold"/>
                          <a:ea typeface="Poppins Semi-Bold"/>
                          <a:cs typeface="Poppins Semi-Bold"/>
                          <a:sym typeface="Poppins Semi-Bold"/>
                        </a:rPr>
                        <a:t>Test and refine the model’s performance.</a:t>
                      </a:r>
                    </a:p>
                    <a:p>
                      <a:pPr algn="l" marL="433835" indent="-216918" lvl="1">
                        <a:lnSpc>
                          <a:spcPts val="2813"/>
                        </a:lnSpc>
                        <a:buFont typeface="Arial"/>
                        <a:buChar char="•"/>
                      </a:pPr>
                      <a:r>
                        <a:rPr lang="en-US" b="true" sz="2009">
                          <a:solidFill>
                            <a:srgbClr val="05113D"/>
                          </a:solidFill>
                          <a:latin typeface="Poppins Semi-Bold"/>
                          <a:ea typeface="Poppins Semi-Bold"/>
                          <a:cs typeface="Poppins Semi-Bold"/>
                          <a:sym typeface="Poppins Semi-Bold"/>
                        </a:rPr>
                        <a:t>Validate using unseen data to ensure reliability.</a:t>
                      </a:r>
                    </a:p>
                  </a:txBody>
                  <a:tcPr marL="255197" marR="255197" marT="255197" marB="255197"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3601637">
                <a:tc>
                  <a:txBody>
                    <a:bodyPr anchor="t" rtlCol="false"/>
                    <a:lstStyle/>
                    <a:p>
                      <a:pPr algn="ctr">
                        <a:lnSpc>
                          <a:spcPts val="2813"/>
                        </a:lnSpc>
                        <a:defRPr/>
                      </a:pPr>
                      <a:endParaRPr lang="en-US" sz="1100"/>
                    </a:p>
                  </a:txBody>
                  <a:tcPr marL="255197" marR="255197" marT="255197" marB="255197"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813"/>
                        </a:lnSpc>
                        <a:defRPr/>
                      </a:pPr>
                      <a:r>
                        <a:rPr lang="en-US" sz="2009" b="true">
                          <a:solidFill>
                            <a:srgbClr val="FCFDFC"/>
                          </a:solidFill>
                          <a:latin typeface="Poppins Medium"/>
                          <a:ea typeface="Poppins Medium"/>
                          <a:cs typeface="Poppins Medium"/>
                          <a:sym typeface="Poppins Medium"/>
                        </a:rPr>
                        <a:t>Visualization and Insights:</a:t>
                      </a:r>
                      <a:endParaRPr lang="en-US" sz="1100"/>
                    </a:p>
                    <a:p>
                      <a:pPr algn="l" marL="433835" indent="-216918" lvl="1">
                        <a:lnSpc>
                          <a:spcPts val="2813"/>
                        </a:lnSpc>
                        <a:buFont typeface="Arial"/>
                        <a:buChar char="•"/>
                      </a:pPr>
                      <a:r>
                        <a:rPr lang="en-US" b="true" sz="2009">
                          <a:solidFill>
                            <a:srgbClr val="FCFDFC"/>
                          </a:solidFill>
                          <a:latin typeface="Poppins Medium"/>
                          <a:ea typeface="Poppins Medium"/>
                          <a:cs typeface="Poppins Medium"/>
                          <a:sym typeface="Poppins Medium"/>
                        </a:rPr>
                        <a:t>Present pricing predictions through graphs and charts.</a:t>
                      </a:r>
                    </a:p>
                    <a:p>
                      <a:pPr algn="l" marL="433835" indent="-216918" lvl="1">
                        <a:lnSpc>
                          <a:spcPts val="2813"/>
                        </a:lnSpc>
                        <a:buFont typeface="Arial"/>
                        <a:buChar char="•"/>
                      </a:pPr>
                      <a:r>
                        <a:rPr lang="en-US" b="true" sz="2009">
                          <a:solidFill>
                            <a:srgbClr val="FCFDFC"/>
                          </a:solidFill>
                          <a:latin typeface="Poppins Medium"/>
                          <a:ea typeface="Poppins Medium"/>
                          <a:cs typeface="Poppins Medium"/>
                          <a:sym typeface="Poppins Medium"/>
                        </a:rPr>
                        <a:t>Make recommendations on pricing strategies.</a:t>
                      </a:r>
                    </a:p>
                    <a:p>
                      <a:pPr algn="ctr">
                        <a:lnSpc>
                          <a:spcPts val="2813"/>
                        </a:lnSpc>
                      </a:pPr>
                    </a:p>
                  </a:txBody>
                  <a:tcPr marL="255197" marR="255197" marT="255197" marB="255197" anchor="ctr">
                    <a:lnL cmpd="sng" algn="ctr" cap="flat" w="12639">
                      <a:solidFill>
                        <a:srgbClr val="CDD6FF"/>
                      </a:solidFill>
                      <a:prstDash val="solid"/>
                      <a:round/>
                      <a:headEnd type="none" w="med" len="med"/>
                      <a:tailEnd type="none" w="med" len="med"/>
                    </a:lnL>
                    <a:lnR cmpd="sng" algn="ctr" cap="flat" w="12639">
                      <a:solidFill>
                        <a:srgbClr val="CDD6FF"/>
                      </a:solidFill>
                      <a:prstDash val="solid"/>
                      <a:round/>
                      <a:headEnd type="none" w="med" len="med"/>
                      <a:tailEnd type="none" w="med" len="med"/>
                    </a:lnR>
                    <a:lnT cmpd="sng" algn="ctr" cap="flat" w="12639">
                      <a:solidFill>
                        <a:srgbClr val="CDD6FF"/>
                      </a:solidFill>
                      <a:prstDash val="solid"/>
                      <a:round/>
                      <a:headEnd type="none" w="med" len="med"/>
                      <a:tailEnd type="none" w="med" len="med"/>
                    </a:lnT>
                    <a:lnB cmpd="sng" algn="ctr" cap="flat" w="12639">
                      <a:solidFill>
                        <a:srgbClr val="CDD6FF"/>
                      </a:solidFill>
                      <a:prstDash val="solid"/>
                      <a:round/>
                      <a:headEnd type="none" w="med" len="med"/>
                      <a:tailEnd type="none" w="med" len="med"/>
                    </a:lnB>
                    <a:solidFill>
                      <a:srgbClr val="05113D"/>
                    </a:solidFill>
                  </a:tcPr>
                </a:tc>
              </a:tr>
              <a:tr h="2210660">
                <a:tc>
                  <a:txBody>
                    <a:bodyPr anchor="t" rtlCol="false"/>
                    <a:lstStyle/>
                    <a:p>
                      <a:pPr algn="ctr">
                        <a:lnSpc>
                          <a:spcPts val="2813"/>
                        </a:lnSpc>
                        <a:defRPr/>
                      </a:pPr>
                      <a:endParaRPr lang="en-US" sz="1100"/>
                    </a:p>
                  </a:txBody>
                  <a:tcPr marL="255197" marR="255197" marT="255197" marB="255197"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05113D"/>
                    </a:solidFill>
                  </a:tcPr>
                </a:tc>
                <a:tc>
                  <a:txBody>
                    <a:bodyPr anchor="t" rtlCol="false"/>
                    <a:lstStyle/>
                    <a:p>
                      <a:pPr algn="l">
                        <a:lnSpc>
                          <a:spcPts val="2813"/>
                        </a:lnSpc>
                        <a:defRPr/>
                      </a:pPr>
                      <a:r>
                        <a:rPr lang="en-US" sz="2009" b="true">
                          <a:solidFill>
                            <a:srgbClr val="05113D"/>
                          </a:solidFill>
                          <a:latin typeface="Poppins Bold"/>
                          <a:ea typeface="Poppins Bold"/>
                          <a:cs typeface="Poppins Bold"/>
                          <a:sym typeface="Poppins Bold"/>
                        </a:rPr>
                        <a:t>Final Presentation</a:t>
                      </a:r>
                      <a:endParaRPr lang="en-US" sz="1100"/>
                    </a:p>
                    <a:p>
                      <a:pPr algn="l" marL="433835" indent="-216918" lvl="1">
                        <a:lnSpc>
                          <a:spcPts val="2813"/>
                        </a:lnSpc>
                        <a:buFont typeface="Arial"/>
                        <a:buChar char="•"/>
                      </a:pPr>
                      <a:r>
                        <a:rPr lang="en-US" b="true" sz="2009">
                          <a:solidFill>
                            <a:srgbClr val="05113D"/>
                          </a:solidFill>
                          <a:latin typeface="Poppins Bold"/>
                          <a:ea typeface="Poppins Bold"/>
                          <a:cs typeface="Poppins Bold"/>
                          <a:sym typeface="Poppins Bold"/>
                        </a:rPr>
                        <a:t>Complete the final model and dashboard.</a:t>
                      </a:r>
                    </a:p>
                  </a:txBody>
                  <a:tcPr marL="255197" marR="255197" marT="255197" marB="255197"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8" id="8"/>
          <p:cNvSpPr txBox="true"/>
          <p:nvPr/>
        </p:nvSpPr>
        <p:spPr>
          <a:xfrm rot="0">
            <a:off x="1172145" y="2568919"/>
            <a:ext cx="2596255" cy="579924"/>
          </a:xfrm>
          <a:prstGeom prst="rect">
            <a:avLst/>
          </a:prstGeom>
        </p:spPr>
        <p:txBody>
          <a:bodyPr anchor="t" rtlCol="false" tIns="0" lIns="0" bIns="0" rIns="0">
            <a:spAutoFit/>
          </a:bodyPr>
          <a:lstStyle/>
          <a:p>
            <a:pPr algn="ctr">
              <a:lnSpc>
                <a:spcPts val="4543"/>
              </a:lnSpc>
            </a:pPr>
            <a:r>
              <a:rPr lang="en-US" b="true" sz="3245">
                <a:solidFill>
                  <a:srgbClr val="FF914D"/>
                </a:solidFill>
                <a:latin typeface="Poppins Medium"/>
                <a:ea typeface="Poppins Medium"/>
                <a:cs typeface="Poppins Medium"/>
                <a:sym typeface="Poppins Medium"/>
              </a:rPr>
              <a:t>In Progress</a:t>
            </a:r>
          </a:p>
        </p:txBody>
      </p:sp>
      <p:sp>
        <p:nvSpPr>
          <p:cNvPr name="TextBox 9" id="9"/>
          <p:cNvSpPr txBox="true"/>
          <p:nvPr/>
        </p:nvSpPr>
        <p:spPr>
          <a:xfrm rot="0">
            <a:off x="1218897" y="5498435"/>
            <a:ext cx="2383905" cy="579924"/>
          </a:xfrm>
          <a:prstGeom prst="rect">
            <a:avLst/>
          </a:prstGeom>
        </p:spPr>
        <p:txBody>
          <a:bodyPr anchor="t" rtlCol="false" tIns="0" lIns="0" bIns="0" rIns="0">
            <a:spAutoFit/>
          </a:bodyPr>
          <a:lstStyle/>
          <a:p>
            <a:pPr algn="ctr">
              <a:lnSpc>
                <a:spcPts val="4543"/>
              </a:lnSpc>
            </a:pPr>
            <a:r>
              <a:rPr lang="en-US" b="true" sz="3245">
                <a:solidFill>
                  <a:srgbClr val="05113D"/>
                </a:solidFill>
                <a:latin typeface="Poppins Medium"/>
                <a:ea typeface="Poppins Medium"/>
                <a:cs typeface="Poppins Medium"/>
                <a:sym typeface="Poppins Medium"/>
              </a:rPr>
              <a:t>In Progress</a:t>
            </a:r>
          </a:p>
        </p:txBody>
      </p:sp>
      <p:sp>
        <p:nvSpPr>
          <p:cNvPr name="TextBox 10" id="10"/>
          <p:cNvSpPr txBox="true"/>
          <p:nvPr/>
        </p:nvSpPr>
        <p:spPr>
          <a:xfrm rot="0">
            <a:off x="1254944" y="8040347"/>
            <a:ext cx="2430657" cy="579924"/>
          </a:xfrm>
          <a:prstGeom prst="rect">
            <a:avLst/>
          </a:prstGeom>
        </p:spPr>
        <p:txBody>
          <a:bodyPr anchor="t" rtlCol="false" tIns="0" lIns="0" bIns="0" rIns="0">
            <a:spAutoFit/>
          </a:bodyPr>
          <a:lstStyle/>
          <a:p>
            <a:pPr algn="ctr">
              <a:lnSpc>
                <a:spcPts val="4543"/>
              </a:lnSpc>
            </a:pPr>
            <a:r>
              <a:rPr lang="en-US" b="true" sz="3245">
                <a:solidFill>
                  <a:srgbClr val="FF914D"/>
                </a:solidFill>
                <a:latin typeface="Poppins Medium"/>
                <a:ea typeface="Poppins Medium"/>
                <a:cs typeface="Poppins Medium"/>
                <a:sym typeface="Poppins Medium"/>
              </a:rPr>
              <a:t>In Progress</a:t>
            </a:r>
          </a:p>
        </p:txBody>
      </p:sp>
      <p:sp>
        <p:nvSpPr>
          <p:cNvPr name="TextBox 11" id="11"/>
          <p:cNvSpPr txBox="true"/>
          <p:nvPr/>
        </p:nvSpPr>
        <p:spPr>
          <a:xfrm rot="0">
            <a:off x="9756863" y="1780734"/>
            <a:ext cx="8015271"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Ultra-Bold"/>
                <a:ea typeface="Poppins Ultra-Bold"/>
                <a:cs typeface="Poppins Ultra-Bold"/>
                <a:sym typeface="Poppins Ultra-Bold"/>
              </a:rPr>
              <a:t>THE PROJECT IS RUNNING</a:t>
            </a:r>
          </a:p>
        </p:txBody>
      </p:sp>
      <p:sp>
        <p:nvSpPr>
          <p:cNvPr name="Freeform 12" id="12"/>
          <p:cNvSpPr/>
          <p:nvPr/>
        </p:nvSpPr>
        <p:spPr>
          <a:xfrm flipH="false" flipV="false" rot="-10800000">
            <a:off x="12001521" y="-1315438"/>
            <a:ext cx="3037086" cy="2630876"/>
          </a:xfrm>
          <a:custGeom>
            <a:avLst/>
            <a:gdLst/>
            <a:ahLst/>
            <a:cxnLst/>
            <a:rect r="r" b="b" t="t" l="l"/>
            <a:pathLst>
              <a:path h="2630876" w="3037086">
                <a:moveTo>
                  <a:pt x="0" y="0"/>
                </a:moveTo>
                <a:lnTo>
                  <a:pt x="3037087" y="0"/>
                </a:lnTo>
                <a:lnTo>
                  <a:pt x="3037087" y="2630876"/>
                </a:lnTo>
                <a:lnTo>
                  <a:pt x="0" y="2630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a:grpSpLocks noChangeAspect="true"/>
          </p:cNvGrpSpPr>
          <p:nvPr/>
        </p:nvGrpSpPr>
        <p:grpSpPr>
          <a:xfrm rot="0">
            <a:off x="10491129" y="9422840"/>
            <a:ext cx="2329710" cy="2017529"/>
            <a:chOff x="0" y="0"/>
            <a:chExt cx="6350000" cy="5499100"/>
          </a:xfrm>
        </p:grpSpPr>
        <p:sp>
          <p:nvSpPr>
            <p:cNvPr name="Freeform 14" id="1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15" id="15"/>
          <p:cNvSpPr/>
          <p:nvPr/>
        </p:nvSpPr>
        <p:spPr>
          <a:xfrm flipH="false" flipV="false" rot="0">
            <a:off x="9855374" y="9133631"/>
            <a:ext cx="2662900" cy="2306737"/>
          </a:xfrm>
          <a:custGeom>
            <a:avLst/>
            <a:gdLst/>
            <a:ahLst/>
            <a:cxnLst/>
            <a:rect r="r" b="b" t="t" l="l"/>
            <a:pathLst>
              <a:path h="2306737" w="2662900">
                <a:moveTo>
                  <a:pt x="0" y="0"/>
                </a:moveTo>
                <a:lnTo>
                  <a:pt x="2662900" y="0"/>
                </a:lnTo>
                <a:lnTo>
                  <a:pt x="2662900" y="2306738"/>
                </a:lnTo>
                <a:lnTo>
                  <a:pt x="0" y="2306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890961" y="791431"/>
            <a:ext cx="7940926" cy="477564"/>
          </a:xfrm>
          <a:prstGeom prst="rect">
            <a:avLst/>
          </a:prstGeom>
        </p:spPr>
        <p:txBody>
          <a:bodyPr anchor="t" rtlCol="false" tIns="0" lIns="0" bIns="0" rIns="0">
            <a:spAutoFit/>
          </a:bodyPr>
          <a:lstStyle/>
          <a:p>
            <a:pPr algn="ctr">
              <a:lnSpc>
                <a:spcPts val="3485"/>
              </a:lnSpc>
              <a:spcBef>
                <a:spcPct val="0"/>
              </a:spcBef>
            </a:pPr>
            <a:r>
              <a:rPr lang="en-US" b="true" sz="3288">
                <a:solidFill>
                  <a:srgbClr val="FCFDFC"/>
                </a:solidFill>
                <a:latin typeface="Poppins Medium"/>
                <a:ea typeface="Poppins Medium"/>
                <a:cs typeface="Poppins Medium"/>
                <a:sym typeface="Poppins Medium"/>
              </a:rPr>
              <a:t>NEXT STEPS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000">
            <a:off x="-256658" y="-471511"/>
            <a:ext cx="18801317" cy="11230022"/>
          </a:xfrm>
          <a:custGeom>
            <a:avLst/>
            <a:gdLst/>
            <a:ahLst/>
            <a:cxnLst/>
            <a:rect r="r" b="b" t="t" l="l"/>
            <a:pathLst>
              <a:path h="11230022" w="18801317">
                <a:moveTo>
                  <a:pt x="0" y="957120"/>
                </a:moveTo>
                <a:lnTo>
                  <a:pt x="18262936" y="0"/>
                </a:lnTo>
                <a:lnTo>
                  <a:pt x="18801316" y="10272902"/>
                </a:lnTo>
                <a:lnTo>
                  <a:pt x="538380" y="11230022"/>
                </a:lnTo>
                <a:lnTo>
                  <a:pt x="0" y="957120"/>
                </a:lnTo>
                <a:close/>
              </a:path>
            </a:pathLst>
          </a:custGeom>
          <a:blipFill>
            <a:blip r:embed="rId2"/>
            <a:stretch>
              <a:fillRect l="-5639" t="-1205" r="-3965" b="-36420"/>
            </a:stretch>
          </a:blipFill>
        </p:spPr>
      </p:sp>
      <p:grpSp>
        <p:nvGrpSpPr>
          <p:cNvPr name="Group 3" id="3"/>
          <p:cNvGrpSpPr>
            <a:grpSpLocks noChangeAspect="true"/>
          </p:cNvGrpSpPr>
          <p:nvPr/>
        </p:nvGrpSpPr>
        <p:grpSpPr>
          <a:xfrm rot="-10800000">
            <a:off x="14105887" y="-405651"/>
            <a:ext cx="9221613" cy="7985917"/>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5AC86"/>
            </a:solidFill>
          </p:spPr>
        </p:sp>
      </p:grpSp>
      <p:sp>
        <p:nvSpPr>
          <p:cNvPr name="Freeform 5" id="5"/>
          <p:cNvSpPr/>
          <p:nvPr/>
        </p:nvSpPr>
        <p:spPr>
          <a:xfrm flipH="false" flipV="false" rot="-10800000">
            <a:off x="14799655" y="-530369"/>
            <a:ext cx="6549921" cy="5673869"/>
          </a:xfrm>
          <a:custGeom>
            <a:avLst/>
            <a:gdLst/>
            <a:ahLst/>
            <a:cxnLst/>
            <a:rect r="r" b="b" t="t" l="l"/>
            <a:pathLst>
              <a:path h="5673869" w="6549921">
                <a:moveTo>
                  <a:pt x="0" y="0"/>
                </a:moveTo>
                <a:lnTo>
                  <a:pt x="6549921" y="0"/>
                </a:lnTo>
                <a:lnTo>
                  <a:pt x="6549921" y="5673869"/>
                </a:lnTo>
                <a:lnTo>
                  <a:pt x="0" y="56738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667018" y="9771365"/>
            <a:ext cx="1184563" cy="358330"/>
          </a:xfrm>
          <a:custGeom>
            <a:avLst/>
            <a:gdLst/>
            <a:ahLst/>
            <a:cxnLst/>
            <a:rect r="r" b="b" t="t" l="l"/>
            <a:pathLst>
              <a:path h="358330" w="1184563">
                <a:moveTo>
                  <a:pt x="0" y="0"/>
                </a:moveTo>
                <a:lnTo>
                  <a:pt x="1184564" y="0"/>
                </a:lnTo>
                <a:lnTo>
                  <a:pt x="1184564" y="358330"/>
                </a:lnTo>
                <a:lnTo>
                  <a:pt x="0" y="358330"/>
                </a:lnTo>
                <a:lnTo>
                  <a:pt x="0" y="0"/>
                </a:lnTo>
                <a:close/>
              </a:path>
            </a:pathLst>
          </a:custGeom>
          <a:blipFill>
            <a:blip r:embed="rId5"/>
            <a:stretch>
              <a:fillRect l="0" t="0" r="0" b="0"/>
            </a:stretch>
          </a:blipFill>
        </p:spPr>
      </p:sp>
      <p:sp>
        <p:nvSpPr>
          <p:cNvPr name="Freeform 7" id="7"/>
          <p:cNvSpPr/>
          <p:nvPr/>
        </p:nvSpPr>
        <p:spPr>
          <a:xfrm flipH="false" flipV="false" rot="0">
            <a:off x="16485220" y="9762486"/>
            <a:ext cx="1366362" cy="367210"/>
          </a:xfrm>
          <a:custGeom>
            <a:avLst/>
            <a:gdLst/>
            <a:ahLst/>
            <a:cxnLst/>
            <a:rect r="r" b="b" t="t" l="l"/>
            <a:pathLst>
              <a:path h="367210" w="1366362">
                <a:moveTo>
                  <a:pt x="0" y="0"/>
                </a:moveTo>
                <a:lnTo>
                  <a:pt x="1366362" y="0"/>
                </a:lnTo>
                <a:lnTo>
                  <a:pt x="1366362" y="367209"/>
                </a:lnTo>
                <a:lnTo>
                  <a:pt x="0" y="367209"/>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13420807" y="2538236"/>
            <a:ext cx="9734387" cy="8429979"/>
            <a:chOff x="0" y="0"/>
            <a:chExt cx="6350000" cy="5499100"/>
          </a:xfrm>
        </p:grpSpPr>
        <p:sp>
          <p:nvSpPr>
            <p:cNvPr name="Freeform 9" id="9"/>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CFDFC"/>
            </a:solidFill>
          </p:spPr>
        </p:sp>
      </p:grpSp>
      <p:grpSp>
        <p:nvGrpSpPr>
          <p:cNvPr name="Group 10" id="10"/>
          <p:cNvGrpSpPr>
            <a:grpSpLocks noChangeAspect="true"/>
          </p:cNvGrpSpPr>
          <p:nvPr/>
        </p:nvGrpSpPr>
        <p:grpSpPr>
          <a:xfrm rot="0">
            <a:off x="14105887" y="4063402"/>
            <a:ext cx="8307212" cy="7194046"/>
            <a:chOff x="0" y="0"/>
            <a:chExt cx="6350000" cy="5499100"/>
          </a:xfrm>
        </p:grpSpPr>
        <p:sp>
          <p:nvSpPr>
            <p:cNvPr name="Freeform 11" id="11"/>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5AC86"/>
            </a:solidFill>
          </p:spPr>
        </p:sp>
      </p:grpSp>
      <p:sp>
        <p:nvSpPr>
          <p:cNvPr name="Freeform 12" id="12"/>
          <p:cNvSpPr/>
          <p:nvPr/>
        </p:nvSpPr>
        <p:spPr>
          <a:xfrm flipH="false" flipV="false" rot="0">
            <a:off x="15029176" y="4443091"/>
            <a:ext cx="7032310" cy="6091739"/>
          </a:xfrm>
          <a:custGeom>
            <a:avLst/>
            <a:gdLst/>
            <a:ahLst/>
            <a:cxnLst/>
            <a:rect r="r" b="b" t="t" l="l"/>
            <a:pathLst>
              <a:path h="6091739" w="7032310">
                <a:moveTo>
                  <a:pt x="0" y="0"/>
                </a:moveTo>
                <a:lnTo>
                  <a:pt x="7032310" y="0"/>
                </a:lnTo>
                <a:lnTo>
                  <a:pt x="7032310" y="6091739"/>
                </a:lnTo>
                <a:lnTo>
                  <a:pt x="0" y="60917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0" y="284026"/>
            <a:ext cx="8062282" cy="3779375"/>
          </a:xfrm>
          <a:prstGeom prst="rect">
            <a:avLst/>
          </a:prstGeom>
        </p:spPr>
        <p:txBody>
          <a:bodyPr anchor="t" rtlCol="false" tIns="0" lIns="0" bIns="0" rIns="0">
            <a:spAutoFit/>
          </a:bodyPr>
          <a:lstStyle/>
          <a:p>
            <a:pPr algn="ctr">
              <a:lnSpc>
                <a:spcPts val="13959"/>
              </a:lnSpc>
            </a:pPr>
            <a:r>
              <a:rPr lang="en-US" b="true" sz="14244" spc="854">
                <a:solidFill>
                  <a:srgbClr val="05113D"/>
                </a:solidFill>
                <a:latin typeface="Poppins Ultra-Bold"/>
                <a:ea typeface="Poppins Ultra-Bold"/>
                <a:cs typeface="Poppins Ultra-Bold"/>
                <a:sym typeface="Poppins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2001521" y="-1315438"/>
            <a:ext cx="3037086" cy="2630876"/>
          </a:xfrm>
          <a:custGeom>
            <a:avLst/>
            <a:gdLst/>
            <a:ahLst/>
            <a:cxnLst/>
            <a:rect r="r" b="b" t="t" l="l"/>
            <a:pathLst>
              <a:path h="2630876" w="3037086">
                <a:moveTo>
                  <a:pt x="0" y="0"/>
                </a:moveTo>
                <a:lnTo>
                  <a:pt x="3037087" y="0"/>
                </a:lnTo>
                <a:lnTo>
                  <a:pt x="3037087"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5509685"/>
            <a:ext cx="18661082" cy="4777315"/>
            <a:chOff x="0" y="0"/>
            <a:chExt cx="6807613" cy="1742778"/>
          </a:xfrm>
        </p:grpSpPr>
        <p:sp>
          <p:nvSpPr>
            <p:cNvPr name="Freeform 4" id="4"/>
            <p:cNvSpPr/>
            <p:nvPr/>
          </p:nvSpPr>
          <p:spPr>
            <a:xfrm flipH="false" flipV="false" rot="0">
              <a:off x="0" y="0"/>
              <a:ext cx="6807613" cy="1742778"/>
            </a:xfrm>
            <a:custGeom>
              <a:avLst/>
              <a:gdLst/>
              <a:ahLst/>
              <a:cxnLst/>
              <a:rect r="r" b="b" t="t" l="l"/>
              <a:pathLst>
                <a:path h="1742778" w="6807613">
                  <a:moveTo>
                    <a:pt x="0" y="0"/>
                  </a:moveTo>
                  <a:lnTo>
                    <a:pt x="6807613" y="0"/>
                  </a:lnTo>
                  <a:lnTo>
                    <a:pt x="6807613" y="1742778"/>
                  </a:lnTo>
                  <a:lnTo>
                    <a:pt x="0" y="1742778"/>
                  </a:lnTo>
                  <a:close/>
                </a:path>
              </a:pathLst>
            </a:custGeom>
            <a:solidFill>
              <a:srgbClr val="05113D"/>
            </a:solidFill>
          </p:spPr>
        </p:sp>
      </p:grpSp>
      <p:grpSp>
        <p:nvGrpSpPr>
          <p:cNvPr name="Group 5" id="5"/>
          <p:cNvGrpSpPr/>
          <p:nvPr/>
        </p:nvGrpSpPr>
        <p:grpSpPr>
          <a:xfrm rot="0">
            <a:off x="698346" y="3216106"/>
            <a:ext cx="3967158" cy="5019901"/>
            <a:chOff x="0" y="0"/>
            <a:chExt cx="1512521" cy="1913890"/>
          </a:xfrm>
        </p:grpSpPr>
        <p:sp>
          <p:nvSpPr>
            <p:cNvPr name="Freeform 6" id="6"/>
            <p:cNvSpPr/>
            <p:nvPr/>
          </p:nvSpPr>
          <p:spPr>
            <a:xfrm flipH="false" flipV="false" rot="0">
              <a:off x="0" y="0"/>
              <a:ext cx="1512521" cy="1913890"/>
            </a:xfrm>
            <a:custGeom>
              <a:avLst/>
              <a:gdLst/>
              <a:ahLst/>
              <a:cxnLst/>
              <a:rect r="r" b="b" t="t" l="l"/>
              <a:pathLst>
                <a:path h="1913890" w="1512521">
                  <a:moveTo>
                    <a:pt x="0" y="0"/>
                  </a:moveTo>
                  <a:lnTo>
                    <a:pt x="1512521" y="0"/>
                  </a:lnTo>
                  <a:lnTo>
                    <a:pt x="1512521" y="1913890"/>
                  </a:lnTo>
                  <a:lnTo>
                    <a:pt x="0" y="1913890"/>
                  </a:lnTo>
                  <a:close/>
                </a:path>
              </a:pathLst>
            </a:custGeom>
            <a:solidFill>
              <a:srgbClr val="CDD6FF"/>
            </a:solidFill>
          </p:spPr>
        </p:sp>
      </p:grpSp>
      <p:grpSp>
        <p:nvGrpSpPr>
          <p:cNvPr name="Group 7" id="7"/>
          <p:cNvGrpSpPr/>
          <p:nvPr/>
        </p:nvGrpSpPr>
        <p:grpSpPr>
          <a:xfrm rot="0">
            <a:off x="4994065" y="3216106"/>
            <a:ext cx="3967158" cy="5019901"/>
            <a:chOff x="0" y="0"/>
            <a:chExt cx="1512521" cy="1913890"/>
          </a:xfrm>
        </p:grpSpPr>
        <p:sp>
          <p:nvSpPr>
            <p:cNvPr name="Freeform 8" id="8"/>
            <p:cNvSpPr/>
            <p:nvPr/>
          </p:nvSpPr>
          <p:spPr>
            <a:xfrm flipH="false" flipV="false" rot="0">
              <a:off x="0" y="0"/>
              <a:ext cx="1512521" cy="1913890"/>
            </a:xfrm>
            <a:custGeom>
              <a:avLst/>
              <a:gdLst/>
              <a:ahLst/>
              <a:cxnLst/>
              <a:rect r="r" b="b" t="t" l="l"/>
              <a:pathLst>
                <a:path h="1913890" w="1512521">
                  <a:moveTo>
                    <a:pt x="0" y="0"/>
                  </a:moveTo>
                  <a:lnTo>
                    <a:pt x="1512521" y="0"/>
                  </a:lnTo>
                  <a:lnTo>
                    <a:pt x="1512521" y="1913890"/>
                  </a:lnTo>
                  <a:lnTo>
                    <a:pt x="0" y="1913890"/>
                  </a:lnTo>
                  <a:close/>
                </a:path>
              </a:pathLst>
            </a:custGeom>
            <a:solidFill>
              <a:srgbClr val="CDD6FF"/>
            </a:solidFill>
          </p:spPr>
        </p:sp>
      </p:grpSp>
      <p:grpSp>
        <p:nvGrpSpPr>
          <p:cNvPr name="Group 9" id="9"/>
          <p:cNvGrpSpPr/>
          <p:nvPr/>
        </p:nvGrpSpPr>
        <p:grpSpPr>
          <a:xfrm rot="0">
            <a:off x="9285073" y="3216106"/>
            <a:ext cx="3967158" cy="5019901"/>
            <a:chOff x="0" y="0"/>
            <a:chExt cx="1512521" cy="1913890"/>
          </a:xfrm>
        </p:grpSpPr>
        <p:sp>
          <p:nvSpPr>
            <p:cNvPr name="Freeform 10" id="10"/>
            <p:cNvSpPr/>
            <p:nvPr/>
          </p:nvSpPr>
          <p:spPr>
            <a:xfrm flipH="false" flipV="false" rot="0">
              <a:off x="0" y="0"/>
              <a:ext cx="1512521" cy="1913890"/>
            </a:xfrm>
            <a:custGeom>
              <a:avLst/>
              <a:gdLst/>
              <a:ahLst/>
              <a:cxnLst/>
              <a:rect r="r" b="b" t="t" l="l"/>
              <a:pathLst>
                <a:path h="1913890" w="1512521">
                  <a:moveTo>
                    <a:pt x="0" y="0"/>
                  </a:moveTo>
                  <a:lnTo>
                    <a:pt x="1512521" y="0"/>
                  </a:lnTo>
                  <a:lnTo>
                    <a:pt x="1512521" y="1913890"/>
                  </a:lnTo>
                  <a:lnTo>
                    <a:pt x="0" y="1913890"/>
                  </a:lnTo>
                  <a:close/>
                </a:path>
              </a:pathLst>
            </a:custGeom>
            <a:solidFill>
              <a:srgbClr val="CDD6FF"/>
            </a:solidFill>
          </p:spPr>
        </p:sp>
      </p:grpSp>
      <p:grpSp>
        <p:nvGrpSpPr>
          <p:cNvPr name="Group 11" id="11"/>
          <p:cNvGrpSpPr>
            <a:grpSpLocks noChangeAspect="true"/>
          </p:cNvGrpSpPr>
          <p:nvPr/>
        </p:nvGrpSpPr>
        <p:grpSpPr>
          <a:xfrm rot="0">
            <a:off x="10491129" y="9422840"/>
            <a:ext cx="2329710" cy="2017529"/>
            <a:chOff x="0" y="0"/>
            <a:chExt cx="6350000" cy="5499100"/>
          </a:xfrm>
        </p:grpSpPr>
        <p:sp>
          <p:nvSpPr>
            <p:cNvPr name="Freeform 12" id="12"/>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FFFFF"/>
            </a:solidFill>
          </p:spPr>
        </p:sp>
      </p:grpSp>
      <p:sp>
        <p:nvSpPr>
          <p:cNvPr name="Freeform 13" id="13"/>
          <p:cNvSpPr/>
          <p:nvPr/>
        </p:nvSpPr>
        <p:spPr>
          <a:xfrm flipH="false" flipV="false" rot="0">
            <a:off x="9855374" y="9133631"/>
            <a:ext cx="2662900" cy="2306737"/>
          </a:xfrm>
          <a:custGeom>
            <a:avLst/>
            <a:gdLst/>
            <a:ahLst/>
            <a:cxnLst/>
            <a:rect r="r" b="b" t="t" l="l"/>
            <a:pathLst>
              <a:path h="2306737" w="2662900">
                <a:moveTo>
                  <a:pt x="0" y="0"/>
                </a:moveTo>
                <a:lnTo>
                  <a:pt x="2662900" y="0"/>
                </a:lnTo>
                <a:lnTo>
                  <a:pt x="2662900" y="2306738"/>
                </a:lnTo>
                <a:lnTo>
                  <a:pt x="0" y="2306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3576081" y="3216106"/>
            <a:ext cx="3967158" cy="5019901"/>
            <a:chOff x="0" y="0"/>
            <a:chExt cx="1512521" cy="1913890"/>
          </a:xfrm>
        </p:grpSpPr>
        <p:sp>
          <p:nvSpPr>
            <p:cNvPr name="Freeform 15" id="15"/>
            <p:cNvSpPr/>
            <p:nvPr/>
          </p:nvSpPr>
          <p:spPr>
            <a:xfrm flipH="false" flipV="false" rot="0">
              <a:off x="0" y="0"/>
              <a:ext cx="1512521" cy="1913890"/>
            </a:xfrm>
            <a:custGeom>
              <a:avLst/>
              <a:gdLst/>
              <a:ahLst/>
              <a:cxnLst/>
              <a:rect r="r" b="b" t="t" l="l"/>
              <a:pathLst>
                <a:path h="1913890" w="1512521">
                  <a:moveTo>
                    <a:pt x="0" y="0"/>
                  </a:moveTo>
                  <a:lnTo>
                    <a:pt x="1512521" y="0"/>
                  </a:lnTo>
                  <a:lnTo>
                    <a:pt x="1512521" y="1913890"/>
                  </a:lnTo>
                  <a:lnTo>
                    <a:pt x="0" y="1913890"/>
                  </a:lnTo>
                  <a:close/>
                </a:path>
              </a:pathLst>
            </a:custGeom>
            <a:solidFill>
              <a:srgbClr val="CDD6FF"/>
            </a:solidFill>
          </p:spPr>
        </p:sp>
      </p:grpSp>
      <p:sp>
        <p:nvSpPr>
          <p:cNvPr name="Freeform 16" id="16"/>
          <p:cNvSpPr/>
          <p:nvPr/>
        </p:nvSpPr>
        <p:spPr>
          <a:xfrm flipH="false" flipV="false" rot="0">
            <a:off x="9495086" y="4113018"/>
            <a:ext cx="3547131" cy="1671586"/>
          </a:xfrm>
          <a:custGeom>
            <a:avLst/>
            <a:gdLst/>
            <a:ahLst/>
            <a:cxnLst/>
            <a:rect r="r" b="b" t="t" l="l"/>
            <a:pathLst>
              <a:path h="1671586" w="3547131">
                <a:moveTo>
                  <a:pt x="0" y="0"/>
                </a:moveTo>
                <a:lnTo>
                  <a:pt x="3547131" y="0"/>
                </a:lnTo>
                <a:lnTo>
                  <a:pt x="3547131" y="1671586"/>
                </a:lnTo>
                <a:lnTo>
                  <a:pt x="0" y="1671586"/>
                </a:lnTo>
                <a:lnTo>
                  <a:pt x="0" y="0"/>
                </a:lnTo>
                <a:close/>
              </a:path>
            </a:pathLst>
          </a:custGeom>
          <a:blipFill>
            <a:blip r:embed="rId6"/>
            <a:stretch>
              <a:fillRect l="0" t="0" r="0" b="0"/>
            </a:stretch>
          </a:blipFill>
        </p:spPr>
      </p:sp>
      <p:sp>
        <p:nvSpPr>
          <p:cNvPr name="Freeform 17" id="17"/>
          <p:cNvSpPr/>
          <p:nvPr/>
        </p:nvSpPr>
        <p:spPr>
          <a:xfrm flipH="false" flipV="false" rot="0">
            <a:off x="13745134" y="4113018"/>
            <a:ext cx="3482236" cy="1936994"/>
          </a:xfrm>
          <a:custGeom>
            <a:avLst/>
            <a:gdLst/>
            <a:ahLst/>
            <a:cxnLst/>
            <a:rect r="r" b="b" t="t" l="l"/>
            <a:pathLst>
              <a:path h="1936994" w="3482236">
                <a:moveTo>
                  <a:pt x="0" y="0"/>
                </a:moveTo>
                <a:lnTo>
                  <a:pt x="3482236" y="0"/>
                </a:lnTo>
                <a:lnTo>
                  <a:pt x="3482236" y="1936994"/>
                </a:lnTo>
                <a:lnTo>
                  <a:pt x="0" y="1936994"/>
                </a:lnTo>
                <a:lnTo>
                  <a:pt x="0" y="0"/>
                </a:lnTo>
                <a:close/>
              </a:path>
            </a:pathLst>
          </a:custGeom>
          <a:blipFill>
            <a:blip r:embed="rId7"/>
            <a:stretch>
              <a:fillRect l="0" t="0" r="0" b="0"/>
            </a:stretch>
          </a:blipFill>
        </p:spPr>
      </p:sp>
      <p:sp>
        <p:nvSpPr>
          <p:cNvPr name="Freeform 18" id="18"/>
          <p:cNvSpPr/>
          <p:nvPr/>
        </p:nvSpPr>
        <p:spPr>
          <a:xfrm flipH="false" flipV="false" rot="0">
            <a:off x="1158373" y="3998252"/>
            <a:ext cx="2590251" cy="2124006"/>
          </a:xfrm>
          <a:custGeom>
            <a:avLst/>
            <a:gdLst/>
            <a:ahLst/>
            <a:cxnLst/>
            <a:rect r="r" b="b" t="t" l="l"/>
            <a:pathLst>
              <a:path h="2124006" w="2590251">
                <a:moveTo>
                  <a:pt x="0" y="0"/>
                </a:moveTo>
                <a:lnTo>
                  <a:pt x="2590252" y="0"/>
                </a:lnTo>
                <a:lnTo>
                  <a:pt x="2590252" y="2124006"/>
                </a:lnTo>
                <a:lnTo>
                  <a:pt x="0" y="2124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5296073" y="4211131"/>
            <a:ext cx="3339603" cy="1740768"/>
          </a:xfrm>
          <a:custGeom>
            <a:avLst/>
            <a:gdLst/>
            <a:ahLst/>
            <a:cxnLst/>
            <a:rect r="r" b="b" t="t" l="l"/>
            <a:pathLst>
              <a:path h="1740768" w="3339603">
                <a:moveTo>
                  <a:pt x="0" y="0"/>
                </a:moveTo>
                <a:lnTo>
                  <a:pt x="3339603" y="0"/>
                </a:lnTo>
                <a:lnTo>
                  <a:pt x="3339603" y="1740768"/>
                </a:lnTo>
                <a:lnTo>
                  <a:pt x="0" y="1740768"/>
                </a:lnTo>
                <a:lnTo>
                  <a:pt x="0" y="0"/>
                </a:lnTo>
                <a:close/>
              </a:path>
            </a:pathLst>
          </a:custGeom>
          <a:blipFill>
            <a:blip r:embed="rId10"/>
            <a:stretch>
              <a:fillRect l="0" t="0" r="0" b="0"/>
            </a:stretch>
          </a:blipFill>
        </p:spPr>
      </p:sp>
      <p:sp>
        <p:nvSpPr>
          <p:cNvPr name="TextBox 20" id="20"/>
          <p:cNvSpPr txBox="true"/>
          <p:nvPr/>
        </p:nvSpPr>
        <p:spPr>
          <a:xfrm rot="0">
            <a:off x="4779067" y="1886543"/>
            <a:ext cx="8752129" cy="672338"/>
          </a:xfrm>
          <a:prstGeom prst="rect">
            <a:avLst/>
          </a:prstGeom>
        </p:spPr>
        <p:txBody>
          <a:bodyPr anchor="t" rtlCol="false" tIns="0" lIns="0" bIns="0" rIns="0">
            <a:spAutoFit/>
          </a:bodyPr>
          <a:lstStyle/>
          <a:p>
            <a:pPr algn="ctr">
              <a:lnSpc>
                <a:spcPts val="4875"/>
              </a:lnSpc>
            </a:pPr>
            <a:r>
              <a:rPr lang="en-US" b="true" sz="4599">
                <a:solidFill>
                  <a:srgbClr val="05113D"/>
                </a:solidFill>
                <a:latin typeface="Poppins Ultra-Bold"/>
                <a:ea typeface="Poppins Ultra-Bold"/>
                <a:cs typeface="Poppins Ultra-Bold"/>
                <a:sym typeface="Poppins Ultra-Bold"/>
              </a:rPr>
              <a:t>MEET OUR TEAM - MLDRIVE</a:t>
            </a:r>
          </a:p>
        </p:txBody>
      </p:sp>
      <p:sp>
        <p:nvSpPr>
          <p:cNvPr name="TextBox 21" id="21"/>
          <p:cNvSpPr txBox="true"/>
          <p:nvPr/>
        </p:nvSpPr>
        <p:spPr>
          <a:xfrm rot="0">
            <a:off x="1158373" y="6648167"/>
            <a:ext cx="3363142" cy="352713"/>
          </a:xfrm>
          <a:prstGeom prst="rect">
            <a:avLst/>
          </a:prstGeom>
        </p:spPr>
        <p:txBody>
          <a:bodyPr anchor="t" rtlCol="false" tIns="0" lIns="0" bIns="0" rIns="0">
            <a:spAutoFit/>
          </a:bodyPr>
          <a:lstStyle/>
          <a:p>
            <a:pPr algn="ctr">
              <a:lnSpc>
                <a:spcPts val="2552"/>
              </a:lnSpc>
              <a:spcBef>
                <a:spcPct val="0"/>
              </a:spcBef>
            </a:pPr>
            <a:r>
              <a:rPr lang="en-US" b="true" sz="2408">
                <a:solidFill>
                  <a:srgbClr val="05113D"/>
                </a:solidFill>
                <a:latin typeface="Poppins Semi-Bold"/>
                <a:ea typeface="Poppins Semi-Bold"/>
                <a:cs typeface="Poppins Semi-Bold"/>
                <a:sym typeface="Poppins Semi-Bold"/>
              </a:rPr>
              <a:t>RENATA SACCON</a:t>
            </a:r>
          </a:p>
        </p:txBody>
      </p:sp>
      <p:sp>
        <p:nvSpPr>
          <p:cNvPr name="TextBox 22" id="22"/>
          <p:cNvSpPr txBox="true"/>
          <p:nvPr/>
        </p:nvSpPr>
        <p:spPr>
          <a:xfrm rot="0">
            <a:off x="1220872" y="7000880"/>
            <a:ext cx="2922107" cy="314735"/>
          </a:xfrm>
          <a:prstGeom prst="rect">
            <a:avLst/>
          </a:prstGeom>
        </p:spPr>
        <p:txBody>
          <a:bodyPr anchor="t" rtlCol="false" tIns="0" lIns="0" bIns="0" rIns="0">
            <a:spAutoFit/>
          </a:bodyPr>
          <a:lstStyle/>
          <a:p>
            <a:pPr algn="ctr">
              <a:lnSpc>
                <a:spcPts val="2218"/>
              </a:lnSpc>
              <a:spcBef>
                <a:spcPct val="0"/>
              </a:spcBef>
            </a:pPr>
            <a:r>
              <a:rPr lang="en-US" b="true" sz="2092">
                <a:solidFill>
                  <a:srgbClr val="05113D"/>
                </a:solidFill>
                <a:latin typeface="Poppins Medium"/>
                <a:ea typeface="Poppins Medium"/>
                <a:cs typeface="Poppins Medium"/>
                <a:sym typeface="Poppins Medium"/>
              </a:rPr>
              <a:t>IT PROGRAMMER</a:t>
            </a:r>
          </a:p>
        </p:txBody>
      </p:sp>
      <p:sp>
        <p:nvSpPr>
          <p:cNvPr name="TextBox 23" id="23"/>
          <p:cNvSpPr txBox="true"/>
          <p:nvPr/>
        </p:nvSpPr>
        <p:spPr>
          <a:xfrm rot="0">
            <a:off x="5407516" y="7000880"/>
            <a:ext cx="2922107" cy="314735"/>
          </a:xfrm>
          <a:prstGeom prst="rect">
            <a:avLst/>
          </a:prstGeom>
        </p:spPr>
        <p:txBody>
          <a:bodyPr anchor="t" rtlCol="false" tIns="0" lIns="0" bIns="0" rIns="0">
            <a:spAutoFit/>
          </a:bodyPr>
          <a:lstStyle/>
          <a:p>
            <a:pPr algn="ctr">
              <a:lnSpc>
                <a:spcPts val="2218"/>
              </a:lnSpc>
              <a:spcBef>
                <a:spcPct val="0"/>
              </a:spcBef>
            </a:pPr>
            <a:r>
              <a:rPr lang="en-US" b="true" sz="2092">
                <a:solidFill>
                  <a:srgbClr val="05113D"/>
                </a:solidFill>
                <a:latin typeface="Poppins Medium"/>
                <a:ea typeface="Poppins Medium"/>
                <a:cs typeface="Poppins Medium"/>
                <a:sym typeface="Poppins Medium"/>
              </a:rPr>
              <a:t>TEAM LEADER</a:t>
            </a:r>
          </a:p>
        </p:txBody>
      </p:sp>
      <p:sp>
        <p:nvSpPr>
          <p:cNvPr name="TextBox 24" id="24"/>
          <p:cNvSpPr txBox="true"/>
          <p:nvPr/>
        </p:nvSpPr>
        <p:spPr>
          <a:xfrm rot="0">
            <a:off x="9737599" y="7000880"/>
            <a:ext cx="2922107" cy="314735"/>
          </a:xfrm>
          <a:prstGeom prst="rect">
            <a:avLst/>
          </a:prstGeom>
        </p:spPr>
        <p:txBody>
          <a:bodyPr anchor="t" rtlCol="false" tIns="0" lIns="0" bIns="0" rIns="0">
            <a:spAutoFit/>
          </a:bodyPr>
          <a:lstStyle/>
          <a:p>
            <a:pPr algn="ctr">
              <a:lnSpc>
                <a:spcPts val="2218"/>
              </a:lnSpc>
              <a:spcBef>
                <a:spcPct val="0"/>
              </a:spcBef>
            </a:pPr>
            <a:r>
              <a:rPr lang="en-US" b="true" sz="2092">
                <a:solidFill>
                  <a:srgbClr val="05113D"/>
                </a:solidFill>
                <a:latin typeface="Poppins Medium"/>
                <a:ea typeface="Poppins Medium"/>
                <a:cs typeface="Poppins Medium"/>
                <a:sym typeface="Poppins Medium"/>
              </a:rPr>
              <a:t>DATA ANALYST</a:t>
            </a:r>
          </a:p>
        </p:txBody>
      </p:sp>
      <p:sp>
        <p:nvSpPr>
          <p:cNvPr name="TextBox 25" id="25"/>
          <p:cNvSpPr txBox="true"/>
          <p:nvPr/>
        </p:nvSpPr>
        <p:spPr>
          <a:xfrm rot="0">
            <a:off x="5296073" y="6616148"/>
            <a:ext cx="3363142" cy="352341"/>
          </a:xfrm>
          <a:prstGeom prst="rect">
            <a:avLst/>
          </a:prstGeom>
        </p:spPr>
        <p:txBody>
          <a:bodyPr anchor="t" rtlCol="false" tIns="0" lIns="0" bIns="0" rIns="0">
            <a:spAutoFit/>
          </a:bodyPr>
          <a:lstStyle/>
          <a:p>
            <a:pPr algn="ctr">
              <a:lnSpc>
                <a:spcPts val="2552"/>
              </a:lnSpc>
              <a:spcBef>
                <a:spcPct val="0"/>
              </a:spcBef>
            </a:pPr>
            <a:r>
              <a:rPr lang="en-US" b="true" sz="2408">
                <a:solidFill>
                  <a:srgbClr val="05113D"/>
                </a:solidFill>
                <a:latin typeface="Poppins Semi-Bold"/>
                <a:ea typeface="Poppins Semi-Bold"/>
                <a:cs typeface="Poppins Semi-Bold"/>
                <a:sym typeface="Poppins Semi-Bold"/>
              </a:rPr>
              <a:t>GEETIKA LNU</a:t>
            </a:r>
          </a:p>
        </p:txBody>
      </p:sp>
      <p:sp>
        <p:nvSpPr>
          <p:cNvPr name="TextBox 26" id="26"/>
          <p:cNvSpPr txBox="true"/>
          <p:nvPr/>
        </p:nvSpPr>
        <p:spPr>
          <a:xfrm rot="0">
            <a:off x="9517082" y="6616148"/>
            <a:ext cx="3363142" cy="352341"/>
          </a:xfrm>
          <a:prstGeom prst="rect">
            <a:avLst/>
          </a:prstGeom>
        </p:spPr>
        <p:txBody>
          <a:bodyPr anchor="t" rtlCol="false" tIns="0" lIns="0" bIns="0" rIns="0">
            <a:spAutoFit/>
          </a:bodyPr>
          <a:lstStyle/>
          <a:p>
            <a:pPr algn="ctr">
              <a:lnSpc>
                <a:spcPts val="2552"/>
              </a:lnSpc>
              <a:spcBef>
                <a:spcPct val="0"/>
              </a:spcBef>
            </a:pPr>
            <a:r>
              <a:rPr lang="en-US" b="true" sz="2408">
                <a:solidFill>
                  <a:srgbClr val="05113D"/>
                </a:solidFill>
                <a:latin typeface="Poppins Semi-Bold"/>
                <a:ea typeface="Poppins Semi-Bold"/>
                <a:cs typeface="Poppins Semi-Bold"/>
                <a:sym typeface="Poppins Semi-Bold"/>
              </a:rPr>
              <a:t>BHARAT BAJAJ</a:t>
            </a:r>
          </a:p>
        </p:txBody>
      </p:sp>
      <p:sp>
        <p:nvSpPr>
          <p:cNvPr name="TextBox 27" id="27"/>
          <p:cNvSpPr txBox="true"/>
          <p:nvPr/>
        </p:nvSpPr>
        <p:spPr>
          <a:xfrm rot="0">
            <a:off x="13804681" y="6616148"/>
            <a:ext cx="3363142" cy="352341"/>
          </a:xfrm>
          <a:prstGeom prst="rect">
            <a:avLst/>
          </a:prstGeom>
        </p:spPr>
        <p:txBody>
          <a:bodyPr anchor="t" rtlCol="false" tIns="0" lIns="0" bIns="0" rIns="0">
            <a:spAutoFit/>
          </a:bodyPr>
          <a:lstStyle/>
          <a:p>
            <a:pPr algn="ctr">
              <a:lnSpc>
                <a:spcPts val="2552"/>
              </a:lnSpc>
              <a:spcBef>
                <a:spcPct val="0"/>
              </a:spcBef>
            </a:pPr>
            <a:r>
              <a:rPr lang="en-US" b="true" sz="2408">
                <a:solidFill>
                  <a:srgbClr val="05113D"/>
                </a:solidFill>
                <a:latin typeface="Poppins Semi-Bold"/>
                <a:ea typeface="Poppins Semi-Bold"/>
                <a:cs typeface="Poppins Semi-Bold"/>
                <a:sym typeface="Poppins Semi-Bold"/>
              </a:rPr>
              <a:t>MCLAREN PACKARD</a:t>
            </a:r>
          </a:p>
        </p:txBody>
      </p:sp>
      <p:sp>
        <p:nvSpPr>
          <p:cNvPr name="TextBox 28" id="28"/>
          <p:cNvSpPr txBox="true"/>
          <p:nvPr/>
        </p:nvSpPr>
        <p:spPr>
          <a:xfrm rot="0">
            <a:off x="14098606" y="6968489"/>
            <a:ext cx="2922107" cy="314735"/>
          </a:xfrm>
          <a:prstGeom prst="rect">
            <a:avLst/>
          </a:prstGeom>
        </p:spPr>
        <p:txBody>
          <a:bodyPr anchor="t" rtlCol="false" tIns="0" lIns="0" bIns="0" rIns="0">
            <a:spAutoFit/>
          </a:bodyPr>
          <a:lstStyle/>
          <a:p>
            <a:pPr algn="ctr">
              <a:lnSpc>
                <a:spcPts val="2218"/>
              </a:lnSpc>
              <a:spcBef>
                <a:spcPct val="0"/>
              </a:spcBef>
            </a:pPr>
            <a:r>
              <a:rPr lang="en-US" b="true" sz="2092">
                <a:solidFill>
                  <a:srgbClr val="05113D"/>
                </a:solidFill>
                <a:latin typeface="Poppins Medium"/>
                <a:ea typeface="Poppins Medium"/>
                <a:cs typeface="Poppins Medium"/>
                <a:sym typeface="Poppins Medium"/>
              </a:rPr>
              <a:t>DATA ANALYST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13D"/>
        </a:solidFill>
      </p:bgPr>
    </p:bg>
    <p:spTree>
      <p:nvGrpSpPr>
        <p:cNvPr id="1" name=""/>
        <p:cNvGrpSpPr/>
        <p:nvPr/>
      </p:nvGrpSpPr>
      <p:grpSpPr>
        <a:xfrm>
          <a:off x="0" y="0"/>
          <a:ext cx="0" cy="0"/>
          <a:chOff x="0" y="0"/>
          <a:chExt cx="0" cy="0"/>
        </a:xfrm>
      </p:grpSpPr>
      <p:grpSp>
        <p:nvGrpSpPr>
          <p:cNvPr name="Group 2" id="2"/>
          <p:cNvGrpSpPr/>
          <p:nvPr/>
        </p:nvGrpSpPr>
        <p:grpSpPr>
          <a:xfrm rot="0">
            <a:off x="10403622" y="0"/>
            <a:ext cx="7884378" cy="10287000"/>
            <a:chOff x="0" y="0"/>
            <a:chExt cx="10512504" cy="13716000"/>
          </a:xfrm>
        </p:grpSpPr>
        <p:pic>
          <p:nvPicPr>
            <p:cNvPr name="Picture 3" id="3"/>
            <p:cNvPicPr>
              <a:picLocks noChangeAspect="true"/>
            </p:cNvPicPr>
            <p:nvPr/>
          </p:nvPicPr>
          <p:blipFill>
            <a:blip r:embed="rId2">
              <a:alphaModFix amt="51000"/>
            </a:blip>
            <a:srcRect l="5122" t="0" r="51669" b="0"/>
            <a:stretch>
              <a:fillRect/>
            </a:stretch>
          </p:blipFill>
          <p:spPr>
            <a:xfrm flipH="false" flipV="false">
              <a:off x="0" y="0"/>
              <a:ext cx="10512504" cy="13716000"/>
            </a:xfrm>
            <a:prstGeom prst="rect">
              <a:avLst/>
            </a:prstGeom>
          </p:spPr>
        </p:pic>
      </p:grpSp>
      <p:grpSp>
        <p:nvGrpSpPr>
          <p:cNvPr name="Group 4" id="4"/>
          <p:cNvGrpSpPr>
            <a:grpSpLocks noChangeAspect="true"/>
          </p:cNvGrpSpPr>
          <p:nvPr/>
        </p:nvGrpSpPr>
        <p:grpSpPr>
          <a:xfrm rot="0">
            <a:off x="7740537" y="9258300"/>
            <a:ext cx="2329710" cy="2017529"/>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FFFFF"/>
            </a:solidFill>
          </p:spPr>
        </p:sp>
      </p:grpSp>
      <p:sp>
        <p:nvSpPr>
          <p:cNvPr name="Freeform 6" id="6"/>
          <p:cNvSpPr/>
          <p:nvPr/>
        </p:nvSpPr>
        <p:spPr>
          <a:xfrm flipH="false" flipV="false" rot="0">
            <a:off x="7104781" y="8969091"/>
            <a:ext cx="2662900" cy="2306737"/>
          </a:xfrm>
          <a:custGeom>
            <a:avLst/>
            <a:gdLst/>
            <a:ahLst/>
            <a:cxnLst/>
            <a:rect r="r" b="b" t="t" l="l"/>
            <a:pathLst>
              <a:path h="2306737" w="2662900">
                <a:moveTo>
                  <a:pt x="0" y="0"/>
                </a:moveTo>
                <a:lnTo>
                  <a:pt x="2662901" y="0"/>
                </a:lnTo>
                <a:lnTo>
                  <a:pt x="2662901" y="2306738"/>
                </a:lnTo>
                <a:lnTo>
                  <a:pt x="0" y="2306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372133" y="1800215"/>
            <a:ext cx="10775755" cy="2365348"/>
            <a:chOff x="0" y="0"/>
            <a:chExt cx="2838059" cy="622972"/>
          </a:xfrm>
        </p:grpSpPr>
        <p:sp>
          <p:nvSpPr>
            <p:cNvPr name="Freeform 9" id="9"/>
            <p:cNvSpPr/>
            <p:nvPr/>
          </p:nvSpPr>
          <p:spPr>
            <a:xfrm flipH="false" flipV="false" rot="0">
              <a:off x="0" y="0"/>
              <a:ext cx="2838059" cy="622972"/>
            </a:xfrm>
            <a:custGeom>
              <a:avLst/>
              <a:gdLst/>
              <a:ahLst/>
              <a:cxnLst/>
              <a:rect r="r" b="b" t="t" l="l"/>
              <a:pathLst>
                <a:path h="622972" w="2838059">
                  <a:moveTo>
                    <a:pt x="0" y="0"/>
                  </a:moveTo>
                  <a:lnTo>
                    <a:pt x="2838059" y="0"/>
                  </a:lnTo>
                  <a:lnTo>
                    <a:pt x="2838059" y="622972"/>
                  </a:lnTo>
                  <a:lnTo>
                    <a:pt x="0" y="622972"/>
                  </a:lnTo>
                  <a:close/>
                </a:path>
              </a:pathLst>
            </a:custGeom>
            <a:solidFill>
              <a:srgbClr val="F5AC86"/>
            </a:solidFill>
          </p:spPr>
        </p:sp>
        <p:sp>
          <p:nvSpPr>
            <p:cNvPr name="TextBox 10" id="10"/>
            <p:cNvSpPr txBox="true"/>
            <p:nvPr/>
          </p:nvSpPr>
          <p:spPr>
            <a:xfrm>
              <a:off x="0" y="0"/>
              <a:ext cx="2838059" cy="622972"/>
            </a:xfrm>
            <a:prstGeom prst="rect">
              <a:avLst/>
            </a:prstGeom>
          </p:spPr>
          <p:txBody>
            <a:bodyPr anchor="ctr" rtlCol="false" tIns="50800" lIns="50800" bIns="50800" rIns="50800"/>
            <a:lstStyle/>
            <a:p>
              <a:pPr algn="ctr">
                <a:lnSpc>
                  <a:spcPts val="2218"/>
                </a:lnSpc>
              </a:pPr>
            </a:p>
          </p:txBody>
        </p:sp>
      </p:grpSp>
      <p:sp>
        <p:nvSpPr>
          <p:cNvPr name="TextBox 11" id="11"/>
          <p:cNvSpPr txBox="true"/>
          <p:nvPr/>
        </p:nvSpPr>
        <p:spPr>
          <a:xfrm rot="0">
            <a:off x="3285463" y="348164"/>
            <a:ext cx="3922562" cy="1170572"/>
          </a:xfrm>
          <a:prstGeom prst="rect">
            <a:avLst/>
          </a:prstGeom>
        </p:spPr>
        <p:txBody>
          <a:bodyPr anchor="t" rtlCol="false" tIns="0" lIns="0" bIns="0" rIns="0">
            <a:spAutoFit/>
          </a:bodyPr>
          <a:lstStyle/>
          <a:p>
            <a:pPr algn="l">
              <a:lnSpc>
                <a:spcPts val="9110"/>
              </a:lnSpc>
            </a:pPr>
            <a:r>
              <a:rPr lang="en-US" b="true" sz="6507">
                <a:solidFill>
                  <a:srgbClr val="FFFFFF"/>
                </a:solidFill>
                <a:latin typeface="Poppins Ultra-Bold"/>
                <a:ea typeface="Poppins Ultra-Bold"/>
                <a:cs typeface="Poppins Ultra-Bold"/>
                <a:sym typeface="Poppins Ultra-Bold"/>
              </a:rPr>
              <a:t>MISSION</a:t>
            </a:r>
          </a:p>
        </p:txBody>
      </p:sp>
      <p:sp>
        <p:nvSpPr>
          <p:cNvPr name="TextBox 12" id="12"/>
          <p:cNvSpPr txBox="true"/>
          <p:nvPr/>
        </p:nvSpPr>
        <p:spPr>
          <a:xfrm rot="0">
            <a:off x="423241" y="2290686"/>
            <a:ext cx="9647006" cy="1317730"/>
          </a:xfrm>
          <a:prstGeom prst="rect">
            <a:avLst/>
          </a:prstGeom>
        </p:spPr>
        <p:txBody>
          <a:bodyPr anchor="t" rtlCol="false" tIns="0" lIns="0" bIns="0" rIns="0">
            <a:spAutoFit/>
          </a:bodyPr>
          <a:lstStyle/>
          <a:p>
            <a:pPr algn="l">
              <a:lnSpc>
                <a:spcPts val="3494"/>
              </a:lnSpc>
              <a:spcBef>
                <a:spcPct val="0"/>
              </a:spcBef>
            </a:pPr>
            <a:r>
              <a:rPr lang="en-US" b="true" sz="2495">
                <a:solidFill>
                  <a:srgbClr val="FFFFFF"/>
                </a:solidFill>
                <a:latin typeface="Poppins Medium"/>
                <a:ea typeface="Poppins Medium"/>
                <a:cs typeface="Poppins Medium"/>
                <a:sym typeface="Poppins Medium"/>
              </a:rPr>
              <a:t>Build a regression model capable of predicting the optimal price range of a vehicle based on various characteristics, such as its year, model, and make.</a:t>
            </a:r>
            <a:r>
              <a:rPr lang="en-US" b="true" sz="2495">
                <a:solidFill>
                  <a:srgbClr val="FFFFFF"/>
                </a:solidFill>
                <a:latin typeface="Poppins Medium"/>
                <a:ea typeface="Poppins Medium"/>
                <a:cs typeface="Poppins Medium"/>
                <a:sym typeface="Poppins Medium"/>
              </a:rPr>
              <a:t> </a:t>
            </a:r>
          </a:p>
        </p:txBody>
      </p:sp>
      <p:sp>
        <p:nvSpPr>
          <p:cNvPr name="TextBox 13" id="13"/>
          <p:cNvSpPr txBox="true"/>
          <p:nvPr/>
        </p:nvSpPr>
        <p:spPr>
          <a:xfrm rot="0">
            <a:off x="3285463" y="4632288"/>
            <a:ext cx="3922562" cy="1170572"/>
          </a:xfrm>
          <a:prstGeom prst="rect">
            <a:avLst/>
          </a:prstGeom>
        </p:spPr>
        <p:txBody>
          <a:bodyPr anchor="t" rtlCol="false" tIns="0" lIns="0" bIns="0" rIns="0">
            <a:spAutoFit/>
          </a:bodyPr>
          <a:lstStyle/>
          <a:p>
            <a:pPr algn="l">
              <a:lnSpc>
                <a:spcPts val="9110"/>
              </a:lnSpc>
            </a:pPr>
            <a:r>
              <a:rPr lang="en-US" b="true" sz="6507">
                <a:solidFill>
                  <a:srgbClr val="FFFFFF"/>
                </a:solidFill>
                <a:latin typeface="Poppins Ultra-Bold"/>
                <a:ea typeface="Poppins Ultra-Bold"/>
                <a:cs typeface="Poppins Ultra-Bold"/>
                <a:sym typeface="Poppins Ultra-Bold"/>
              </a:rPr>
              <a:t>PURPOSE</a:t>
            </a:r>
          </a:p>
        </p:txBody>
      </p:sp>
      <p:grpSp>
        <p:nvGrpSpPr>
          <p:cNvPr name="Group 14" id="14"/>
          <p:cNvGrpSpPr/>
          <p:nvPr/>
        </p:nvGrpSpPr>
        <p:grpSpPr>
          <a:xfrm rot="0">
            <a:off x="-372133" y="6203302"/>
            <a:ext cx="10775755" cy="2365348"/>
            <a:chOff x="0" y="0"/>
            <a:chExt cx="2838059" cy="622972"/>
          </a:xfrm>
        </p:grpSpPr>
        <p:sp>
          <p:nvSpPr>
            <p:cNvPr name="Freeform 15" id="15"/>
            <p:cNvSpPr/>
            <p:nvPr/>
          </p:nvSpPr>
          <p:spPr>
            <a:xfrm flipH="false" flipV="false" rot="0">
              <a:off x="0" y="0"/>
              <a:ext cx="2838059" cy="622972"/>
            </a:xfrm>
            <a:custGeom>
              <a:avLst/>
              <a:gdLst/>
              <a:ahLst/>
              <a:cxnLst/>
              <a:rect r="r" b="b" t="t" l="l"/>
              <a:pathLst>
                <a:path h="622972" w="2838059">
                  <a:moveTo>
                    <a:pt x="0" y="0"/>
                  </a:moveTo>
                  <a:lnTo>
                    <a:pt x="2838059" y="0"/>
                  </a:lnTo>
                  <a:lnTo>
                    <a:pt x="2838059" y="622972"/>
                  </a:lnTo>
                  <a:lnTo>
                    <a:pt x="0" y="622972"/>
                  </a:lnTo>
                  <a:close/>
                </a:path>
              </a:pathLst>
            </a:custGeom>
            <a:solidFill>
              <a:srgbClr val="F5AC86"/>
            </a:solidFill>
          </p:spPr>
        </p:sp>
        <p:sp>
          <p:nvSpPr>
            <p:cNvPr name="TextBox 16" id="16"/>
            <p:cNvSpPr txBox="true"/>
            <p:nvPr/>
          </p:nvSpPr>
          <p:spPr>
            <a:xfrm>
              <a:off x="0" y="0"/>
              <a:ext cx="2838059" cy="622972"/>
            </a:xfrm>
            <a:prstGeom prst="rect">
              <a:avLst/>
            </a:prstGeom>
          </p:spPr>
          <p:txBody>
            <a:bodyPr anchor="ctr" rtlCol="false" tIns="50800" lIns="50800" bIns="50800" rIns="50800"/>
            <a:lstStyle/>
            <a:p>
              <a:pPr algn="ctr">
                <a:lnSpc>
                  <a:spcPts val="2218"/>
                </a:lnSpc>
              </a:pPr>
            </a:p>
          </p:txBody>
        </p:sp>
      </p:grpSp>
      <p:sp>
        <p:nvSpPr>
          <p:cNvPr name="TextBox 17" id="17"/>
          <p:cNvSpPr txBox="true"/>
          <p:nvPr/>
        </p:nvSpPr>
        <p:spPr>
          <a:xfrm rot="0">
            <a:off x="565458" y="6393410"/>
            <a:ext cx="9647006" cy="1755880"/>
          </a:xfrm>
          <a:prstGeom prst="rect">
            <a:avLst/>
          </a:prstGeom>
        </p:spPr>
        <p:txBody>
          <a:bodyPr anchor="t" rtlCol="false" tIns="0" lIns="0" bIns="0" rIns="0">
            <a:spAutoFit/>
          </a:bodyPr>
          <a:lstStyle/>
          <a:p>
            <a:pPr algn="l">
              <a:lnSpc>
                <a:spcPts val="3494"/>
              </a:lnSpc>
              <a:spcBef>
                <a:spcPct val="0"/>
              </a:spcBef>
            </a:pPr>
            <a:r>
              <a:rPr lang="en-US" b="true" sz="2495">
                <a:solidFill>
                  <a:srgbClr val="FFFFFF"/>
                </a:solidFill>
                <a:latin typeface="Poppins Medium"/>
                <a:ea typeface="Poppins Medium"/>
                <a:cs typeface="Poppins Medium"/>
                <a:sym typeface="Poppins Medium"/>
              </a:rPr>
              <a:t>Empower Go Auto to optimize vehicle pricing strategies by leveraging data-driven insights, ensuring competitive pricing that maximizes sales and profitability while enhancing market positioning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564556" y="2868806"/>
            <a:ext cx="5735198" cy="5735198"/>
          </a:xfrm>
          <a:prstGeom prst="rect">
            <a:avLst/>
          </a:prstGeom>
        </p:spPr>
      </p:pic>
      <p:grpSp>
        <p:nvGrpSpPr>
          <p:cNvPr name="Group 3" id="3"/>
          <p:cNvGrpSpPr/>
          <p:nvPr/>
        </p:nvGrpSpPr>
        <p:grpSpPr>
          <a:xfrm rot="0">
            <a:off x="1652757" y="669263"/>
            <a:ext cx="6544122" cy="406946"/>
            <a:chOff x="0" y="0"/>
            <a:chExt cx="3278546" cy="203876"/>
          </a:xfrm>
        </p:grpSpPr>
        <p:sp>
          <p:nvSpPr>
            <p:cNvPr name="Freeform 4" id="4"/>
            <p:cNvSpPr/>
            <p:nvPr/>
          </p:nvSpPr>
          <p:spPr>
            <a:xfrm flipH="false" flipV="false" rot="0">
              <a:off x="0" y="0"/>
              <a:ext cx="3278546" cy="203876"/>
            </a:xfrm>
            <a:custGeom>
              <a:avLst/>
              <a:gdLst/>
              <a:ahLst/>
              <a:cxnLst/>
              <a:rect r="r" b="b" t="t" l="l"/>
              <a:pathLst>
                <a:path h="203876" w="3278546">
                  <a:moveTo>
                    <a:pt x="0" y="0"/>
                  </a:moveTo>
                  <a:lnTo>
                    <a:pt x="3278546" y="0"/>
                  </a:lnTo>
                  <a:lnTo>
                    <a:pt x="3278546" y="203876"/>
                  </a:lnTo>
                  <a:lnTo>
                    <a:pt x="0" y="203876"/>
                  </a:lnTo>
                  <a:close/>
                </a:path>
              </a:pathLst>
            </a:custGeom>
            <a:solidFill>
              <a:srgbClr val="E3E8FF"/>
            </a:solidFill>
          </p:spPr>
        </p:sp>
      </p:grpSp>
      <p:grpSp>
        <p:nvGrpSpPr>
          <p:cNvPr name="Group 5" id="5"/>
          <p:cNvGrpSpPr/>
          <p:nvPr/>
        </p:nvGrpSpPr>
        <p:grpSpPr>
          <a:xfrm rot="0">
            <a:off x="1652757" y="371475"/>
            <a:ext cx="6544122" cy="595576"/>
            <a:chOff x="0" y="0"/>
            <a:chExt cx="3278546" cy="298378"/>
          </a:xfrm>
        </p:grpSpPr>
        <p:sp>
          <p:nvSpPr>
            <p:cNvPr name="Freeform 6" id="6"/>
            <p:cNvSpPr/>
            <p:nvPr/>
          </p:nvSpPr>
          <p:spPr>
            <a:xfrm flipH="false" flipV="false" rot="0">
              <a:off x="0" y="0"/>
              <a:ext cx="3278546" cy="298378"/>
            </a:xfrm>
            <a:custGeom>
              <a:avLst/>
              <a:gdLst/>
              <a:ahLst/>
              <a:cxnLst/>
              <a:rect r="r" b="b" t="t" l="l"/>
              <a:pathLst>
                <a:path h="298378" w="3278546">
                  <a:moveTo>
                    <a:pt x="0" y="0"/>
                  </a:moveTo>
                  <a:lnTo>
                    <a:pt x="3278546" y="0"/>
                  </a:lnTo>
                  <a:lnTo>
                    <a:pt x="3278546" y="298378"/>
                  </a:lnTo>
                  <a:lnTo>
                    <a:pt x="0" y="298378"/>
                  </a:lnTo>
                  <a:close/>
                </a:path>
              </a:pathLst>
            </a:custGeom>
            <a:solidFill>
              <a:srgbClr val="05113D"/>
            </a:solidFill>
          </p:spPr>
        </p:sp>
      </p:grpSp>
      <p:graphicFrame>
        <p:nvGraphicFramePr>
          <p:cNvPr name="Table 7" id="7"/>
          <p:cNvGraphicFramePr>
            <a:graphicFrameLocks noGrp="true"/>
          </p:cNvGraphicFramePr>
          <p:nvPr/>
        </p:nvGraphicFramePr>
        <p:xfrm>
          <a:off x="1652757" y="1385675"/>
          <a:ext cx="6544122" cy="8069191"/>
        </p:xfrm>
        <a:graphic>
          <a:graphicData uri="http://schemas.openxmlformats.org/drawingml/2006/table">
            <a:tbl>
              <a:tblPr/>
              <a:tblGrid>
                <a:gridCol w="1584779"/>
                <a:gridCol w="4959343"/>
              </a:tblGrid>
              <a:tr h="1195808">
                <a:tc>
                  <a:txBody>
                    <a:bodyPr anchor="t" rtlCol="false"/>
                    <a:lstStyle/>
                    <a:p>
                      <a:pPr algn="ctr">
                        <a:lnSpc>
                          <a:spcPts val="2318"/>
                        </a:lnSpc>
                        <a:defRPr/>
                      </a:pPr>
                      <a:endParaRPr lang="en-US" sz="1100"/>
                    </a:p>
                  </a:txBody>
                  <a:tcPr marL="210308" marR="210308" marT="210308" marB="210308"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05113D"/>
                    </a:solidFill>
                  </a:tcPr>
                </a:tc>
                <a:tc>
                  <a:txBody>
                    <a:bodyPr anchor="t" rtlCol="false"/>
                    <a:lstStyle/>
                    <a:p>
                      <a:pPr algn="l">
                        <a:lnSpc>
                          <a:spcPts val="3998"/>
                        </a:lnSpc>
                        <a:defRPr/>
                      </a:pPr>
                      <a:r>
                        <a:rPr lang="en-US" sz="2855" b="true">
                          <a:solidFill>
                            <a:srgbClr val="05113D"/>
                          </a:solidFill>
                          <a:latin typeface="Poppins Semi-Bold"/>
                          <a:ea typeface="Poppins Semi-Bold"/>
                          <a:cs typeface="Poppins Semi-Bold"/>
                          <a:sym typeface="Poppins Semi-Bold"/>
                        </a:rPr>
                        <a:t>Dataset Cleaning</a:t>
                      </a:r>
                      <a:endParaRPr lang="en-US" sz="1100"/>
                    </a:p>
                  </a:txBody>
                  <a:tcPr marL="210308" marR="210308" marT="210308" marB="210308"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281079">
                <a:tc>
                  <a:txBody>
                    <a:bodyPr anchor="t" rtlCol="false"/>
                    <a:lstStyle/>
                    <a:p>
                      <a:pPr algn="ctr">
                        <a:lnSpc>
                          <a:spcPts val="2318"/>
                        </a:lnSpc>
                        <a:defRPr/>
                      </a:pPr>
                      <a:endParaRPr lang="en-US" sz="1100"/>
                    </a:p>
                  </a:txBody>
                  <a:tcPr marL="210308" marR="210308" marT="210308" marB="210308"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3998"/>
                        </a:lnSpc>
                        <a:defRPr/>
                      </a:pPr>
                      <a:r>
                        <a:rPr lang="en-US" sz="2855" b="true">
                          <a:solidFill>
                            <a:srgbClr val="FCFDFC"/>
                          </a:solidFill>
                          <a:latin typeface="Poppins Medium"/>
                          <a:ea typeface="Poppins Medium"/>
                          <a:cs typeface="Poppins Medium"/>
                          <a:sym typeface="Poppins Medium"/>
                        </a:rPr>
                        <a:t>Exploratory Data Analysis (EDA)</a:t>
                      </a:r>
                      <a:endParaRPr lang="en-US" sz="1100"/>
                    </a:p>
                    <a:p>
                      <a:pPr algn="l">
                        <a:lnSpc>
                          <a:spcPts val="3998"/>
                        </a:lnSpc>
                      </a:pPr>
                    </a:p>
                  </a:txBody>
                  <a:tcPr marL="210308" marR="210308" marT="210308" marB="210308" anchor="ctr">
                    <a:lnL cmpd="sng" algn="ctr" cap="flat" w="8583">
                      <a:solidFill>
                        <a:srgbClr val="CDD6FF"/>
                      </a:solidFill>
                      <a:prstDash val="solid"/>
                      <a:round/>
                      <a:headEnd type="none" w="med" len="med"/>
                      <a:tailEnd type="none" w="med" len="med"/>
                    </a:lnL>
                    <a:lnR cmpd="sng" algn="ctr" cap="flat" w="8583">
                      <a:solidFill>
                        <a:srgbClr val="CDD6FF"/>
                      </a:solidFill>
                      <a:prstDash val="solid"/>
                      <a:round/>
                      <a:headEnd type="none" w="med" len="med"/>
                      <a:tailEnd type="none" w="med" len="med"/>
                    </a:lnR>
                    <a:lnT cmpd="sng" algn="ctr" cap="flat" w="8583">
                      <a:solidFill>
                        <a:srgbClr val="CDD6FF"/>
                      </a:solidFill>
                      <a:prstDash val="solid"/>
                      <a:round/>
                      <a:headEnd type="none" w="med" len="med"/>
                      <a:tailEnd type="none" w="med" len="med"/>
                    </a:lnT>
                    <a:lnB cmpd="sng" algn="ctr" cap="flat" w="8583">
                      <a:solidFill>
                        <a:srgbClr val="CDD6FF"/>
                      </a:solidFill>
                      <a:prstDash val="solid"/>
                      <a:round/>
                      <a:headEnd type="none" w="med" len="med"/>
                      <a:tailEnd type="none" w="med" len="med"/>
                    </a:lnB>
                    <a:solidFill>
                      <a:srgbClr val="05113D"/>
                    </a:solidFill>
                  </a:tcPr>
                </a:tc>
              </a:tr>
              <a:tr h="4592304">
                <a:tc>
                  <a:txBody>
                    <a:bodyPr anchor="t" rtlCol="false"/>
                    <a:lstStyle/>
                    <a:p>
                      <a:pPr algn="ctr">
                        <a:lnSpc>
                          <a:spcPts val="2318"/>
                        </a:lnSpc>
                        <a:defRPr/>
                      </a:pPr>
                      <a:endParaRPr lang="en-US" sz="1100"/>
                    </a:p>
                  </a:txBody>
                  <a:tcPr marL="210308" marR="210308" marT="210308" marB="210308"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05113D"/>
                    </a:solidFill>
                  </a:tcPr>
                </a:tc>
                <a:tc>
                  <a:txBody>
                    <a:bodyPr anchor="t" rtlCol="false"/>
                    <a:lstStyle/>
                    <a:p>
                      <a:pPr algn="l">
                        <a:lnSpc>
                          <a:spcPts val="3718"/>
                        </a:lnSpc>
                        <a:defRPr/>
                      </a:pPr>
                      <a:r>
                        <a:rPr lang="en-US" sz="2655" b="true">
                          <a:solidFill>
                            <a:srgbClr val="05113D"/>
                          </a:solidFill>
                          <a:latin typeface="Poppins Semi-Bold"/>
                          <a:ea typeface="Poppins Semi-Bold"/>
                          <a:cs typeface="Poppins Semi-Bold"/>
                          <a:sym typeface="Poppins Semi-Bold"/>
                        </a:rPr>
                        <a:t>Feature Engineering:</a:t>
                      </a:r>
                      <a:endParaRPr lang="en-US" sz="1100"/>
                    </a:p>
                    <a:p>
                      <a:pPr algn="l" marL="573419" indent="-286709" lvl="1">
                        <a:lnSpc>
                          <a:spcPts val="3718"/>
                        </a:lnSpc>
                        <a:buFont typeface="Arial"/>
                        <a:buChar char="•"/>
                      </a:pPr>
                      <a:r>
                        <a:rPr lang="en-US" b="true" sz="2655">
                          <a:solidFill>
                            <a:srgbClr val="05113D"/>
                          </a:solidFill>
                          <a:latin typeface="Poppins Semi-Bold"/>
                          <a:ea typeface="Poppins Semi-Bold"/>
                          <a:cs typeface="Poppins Semi-Bold"/>
                          <a:sym typeface="Poppins Semi-Bold"/>
                        </a:rPr>
                        <a:t>Created new features such as age of the vehicle (from year).</a:t>
                      </a:r>
                    </a:p>
                    <a:p>
                      <a:pPr algn="l" marL="573419" indent="-286709" lvl="1">
                        <a:lnSpc>
                          <a:spcPts val="3718"/>
                        </a:lnSpc>
                        <a:buFont typeface="Arial"/>
                        <a:buChar char="•"/>
                      </a:pPr>
                      <a:r>
                        <a:rPr lang="en-US" b="true" sz="2655">
                          <a:solidFill>
                            <a:srgbClr val="05113D"/>
                          </a:solidFill>
                          <a:latin typeface="Poppins Semi-Bold"/>
                          <a:ea typeface="Poppins Semi-Bold"/>
                          <a:cs typeface="Poppins Semi-Bold"/>
                          <a:sym typeface="Poppins Semi-Bold"/>
                        </a:rPr>
                        <a:t>Encoded categorical variables (e.g., make, model).</a:t>
                      </a:r>
                    </a:p>
                    <a:p>
                      <a:pPr algn="l">
                        <a:lnSpc>
                          <a:spcPts val="3718"/>
                        </a:lnSpc>
                      </a:pPr>
                    </a:p>
                  </a:txBody>
                  <a:tcPr marL="210308" marR="210308" marT="210308" marB="210308"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8" id="8"/>
          <p:cNvSpPr txBox="true"/>
          <p:nvPr/>
        </p:nvSpPr>
        <p:spPr>
          <a:xfrm rot="0">
            <a:off x="1984089" y="1822780"/>
            <a:ext cx="856262" cy="483470"/>
          </a:xfrm>
          <a:prstGeom prst="rect">
            <a:avLst/>
          </a:prstGeom>
        </p:spPr>
        <p:txBody>
          <a:bodyPr anchor="t" rtlCol="false" tIns="0" lIns="0" bIns="0" rIns="0">
            <a:spAutoFit/>
          </a:bodyPr>
          <a:lstStyle/>
          <a:p>
            <a:pPr algn="ctr">
              <a:lnSpc>
                <a:spcPts val="3744"/>
              </a:lnSpc>
            </a:pPr>
            <a:r>
              <a:rPr lang="en-US" b="true" sz="2674">
                <a:solidFill>
                  <a:srgbClr val="FF914D"/>
                </a:solidFill>
                <a:latin typeface="Poppins Medium"/>
                <a:ea typeface="Poppins Medium"/>
                <a:cs typeface="Poppins Medium"/>
                <a:sym typeface="Poppins Medium"/>
              </a:rPr>
              <a:t>100%</a:t>
            </a:r>
          </a:p>
        </p:txBody>
      </p:sp>
      <p:sp>
        <p:nvSpPr>
          <p:cNvPr name="TextBox 9" id="9"/>
          <p:cNvSpPr txBox="true"/>
          <p:nvPr/>
        </p:nvSpPr>
        <p:spPr>
          <a:xfrm rot="0">
            <a:off x="1984089" y="7088199"/>
            <a:ext cx="856262" cy="483470"/>
          </a:xfrm>
          <a:prstGeom prst="rect">
            <a:avLst/>
          </a:prstGeom>
        </p:spPr>
        <p:txBody>
          <a:bodyPr anchor="t" rtlCol="false" tIns="0" lIns="0" bIns="0" rIns="0">
            <a:spAutoFit/>
          </a:bodyPr>
          <a:lstStyle/>
          <a:p>
            <a:pPr algn="ctr">
              <a:lnSpc>
                <a:spcPts val="3744"/>
              </a:lnSpc>
            </a:pPr>
            <a:r>
              <a:rPr lang="en-US" b="true" sz="2674">
                <a:solidFill>
                  <a:srgbClr val="FF914D"/>
                </a:solidFill>
                <a:latin typeface="Poppins Medium"/>
                <a:ea typeface="Poppins Medium"/>
                <a:cs typeface="Poppins Medium"/>
                <a:sym typeface="Poppins Medium"/>
              </a:rPr>
              <a:t>100%</a:t>
            </a:r>
          </a:p>
        </p:txBody>
      </p:sp>
      <p:sp>
        <p:nvSpPr>
          <p:cNvPr name="TextBox 10" id="10"/>
          <p:cNvSpPr txBox="true"/>
          <p:nvPr/>
        </p:nvSpPr>
        <p:spPr>
          <a:xfrm rot="0">
            <a:off x="1984089" y="3785890"/>
            <a:ext cx="856262" cy="483470"/>
          </a:xfrm>
          <a:prstGeom prst="rect">
            <a:avLst/>
          </a:prstGeom>
        </p:spPr>
        <p:txBody>
          <a:bodyPr anchor="t" rtlCol="false" tIns="0" lIns="0" bIns="0" rIns="0">
            <a:spAutoFit/>
          </a:bodyPr>
          <a:lstStyle/>
          <a:p>
            <a:pPr algn="ctr">
              <a:lnSpc>
                <a:spcPts val="3744"/>
              </a:lnSpc>
            </a:pPr>
            <a:r>
              <a:rPr lang="en-US" b="true" sz="2674">
                <a:solidFill>
                  <a:srgbClr val="000000"/>
                </a:solidFill>
                <a:latin typeface="Poppins Medium"/>
                <a:ea typeface="Poppins Medium"/>
                <a:cs typeface="Poppins Medium"/>
                <a:sym typeface="Poppins Medium"/>
              </a:rPr>
              <a:t>100%</a:t>
            </a:r>
          </a:p>
        </p:txBody>
      </p:sp>
      <p:sp>
        <p:nvSpPr>
          <p:cNvPr name="TextBox 11" id="11"/>
          <p:cNvSpPr txBox="true"/>
          <p:nvPr/>
        </p:nvSpPr>
        <p:spPr>
          <a:xfrm rot="0">
            <a:off x="9756863" y="1780734"/>
            <a:ext cx="8015271"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Ultra-Bold"/>
                <a:ea typeface="Poppins Ultra-Bold"/>
                <a:cs typeface="Poppins Ultra-Bold"/>
                <a:sym typeface="Poppins Ultra-Bold"/>
              </a:rPr>
              <a:t>THE PROJECT IS RUNNING</a:t>
            </a:r>
          </a:p>
        </p:txBody>
      </p:sp>
      <p:sp>
        <p:nvSpPr>
          <p:cNvPr name="Freeform 12" id="12"/>
          <p:cNvSpPr/>
          <p:nvPr/>
        </p:nvSpPr>
        <p:spPr>
          <a:xfrm flipH="false" flipV="false" rot="-10800000">
            <a:off x="12001521" y="-1315438"/>
            <a:ext cx="3037086" cy="2630876"/>
          </a:xfrm>
          <a:custGeom>
            <a:avLst/>
            <a:gdLst/>
            <a:ahLst/>
            <a:cxnLst/>
            <a:rect r="r" b="b" t="t" l="l"/>
            <a:pathLst>
              <a:path h="2630876" w="3037086">
                <a:moveTo>
                  <a:pt x="0" y="0"/>
                </a:moveTo>
                <a:lnTo>
                  <a:pt x="3037087" y="0"/>
                </a:lnTo>
                <a:lnTo>
                  <a:pt x="3037087" y="2630876"/>
                </a:lnTo>
                <a:lnTo>
                  <a:pt x="0" y="2630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a:grpSpLocks noChangeAspect="true"/>
          </p:cNvGrpSpPr>
          <p:nvPr/>
        </p:nvGrpSpPr>
        <p:grpSpPr>
          <a:xfrm rot="0">
            <a:off x="10491129" y="9422840"/>
            <a:ext cx="2329710" cy="2017529"/>
            <a:chOff x="0" y="0"/>
            <a:chExt cx="6350000" cy="5499100"/>
          </a:xfrm>
        </p:grpSpPr>
        <p:sp>
          <p:nvSpPr>
            <p:cNvPr name="Freeform 14" id="1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15" id="15"/>
          <p:cNvSpPr/>
          <p:nvPr/>
        </p:nvSpPr>
        <p:spPr>
          <a:xfrm flipH="false" flipV="false" rot="0">
            <a:off x="9855374" y="9133631"/>
            <a:ext cx="2662900" cy="2306737"/>
          </a:xfrm>
          <a:custGeom>
            <a:avLst/>
            <a:gdLst/>
            <a:ahLst/>
            <a:cxnLst/>
            <a:rect r="r" b="b" t="t" l="l"/>
            <a:pathLst>
              <a:path h="2306737" w="2662900">
                <a:moveTo>
                  <a:pt x="0" y="0"/>
                </a:moveTo>
                <a:lnTo>
                  <a:pt x="2662900" y="0"/>
                </a:lnTo>
                <a:lnTo>
                  <a:pt x="2662900" y="2306738"/>
                </a:lnTo>
                <a:lnTo>
                  <a:pt x="0" y="2306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538839" y="537565"/>
            <a:ext cx="6544122" cy="390652"/>
          </a:xfrm>
          <a:prstGeom prst="rect">
            <a:avLst/>
          </a:prstGeom>
        </p:spPr>
        <p:txBody>
          <a:bodyPr anchor="t" rtlCol="false" tIns="0" lIns="0" bIns="0" rIns="0">
            <a:spAutoFit/>
          </a:bodyPr>
          <a:lstStyle/>
          <a:p>
            <a:pPr algn="ctr">
              <a:lnSpc>
                <a:spcPts val="2846"/>
              </a:lnSpc>
              <a:spcBef>
                <a:spcPct val="0"/>
              </a:spcBef>
            </a:pPr>
            <a:r>
              <a:rPr lang="en-US" b="true" sz="2685">
                <a:solidFill>
                  <a:srgbClr val="FCFDFC"/>
                </a:solidFill>
                <a:latin typeface="Poppins Medium"/>
                <a:ea typeface="Poppins Medium"/>
                <a:cs typeface="Poppins Medium"/>
                <a:sym typeface="Poppins Medium"/>
              </a:rPr>
              <a:t>WHAT WE HAVE DONE SO FAR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84078" y="1881492"/>
            <a:ext cx="8962816" cy="7910208"/>
          </a:xfrm>
          <a:prstGeom prst="rect">
            <a:avLst/>
          </a:prstGeom>
        </p:spPr>
        <p:txBody>
          <a:bodyPr anchor="t" rtlCol="false" tIns="0" lIns="0" bIns="0" rIns="0">
            <a:spAutoFit/>
          </a:bodyPr>
          <a:lstStyle/>
          <a:p>
            <a:pPr algn="l" marL="652985" indent="-326493" lvl="1">
              <a:lnSpc>
                <a:spcPts val="4234"/>
              </a:lnSpc>
              <a:buFont typeface="Arial"/>
              <a:buChar char="•"/>
            </a:pPr>
            <a:r>
              <a:rPr lang="en-US" b="true" sz="3024">
                <a:solidFill>
                  <a:srgbClr val="05113D"/>
                </a:solidFill>
                <a:latin typeface="Poppins Medium"/>
                <a:ea typeface="Poppins Medium"/>
                <a:cs typeface="Poppins Medium"/>
                <a:sym typeface="Poppins Medium"/>
              </a:rPr>
              <a:t>Inspected the dataset using df.head(), df.unique(), and df.info().</a:t>
            </a:r>
          </a:p>
          <a:p>
            <a:pPr algn="l" marL="652985" indent="-326493" lvl="1">
              <a:lnSpc>
                <a:spcPts val="4234"/>
              </a:lnSpc>
              <a:buFont typeface="Arial"/>
              <a:buChar char="•"/>
            </a:pPr>
            <a:r>
              <a:rPr lang="en-US" b="true" sz="3024">
                <a:solidFill>
                  <a:srgbClr val="05113D"/>
                </a:solidFill>
                <a:latin typeface="Poppins Medium"/>
                <a:ea typeface="Poppins Medium"/>
                <a:cs typeface="Poppins Medium"/>
                <a:sym typeface="Poppins Medium"/>
              </a:rPr>
              <a:t>Replaced missing values in numerical columns with the median.</a:t>
            </a:r>
          </a:p>
          <a:p>
            <a:pPr algn="l" marL="652985" indent="-326493" lvl="1">
              <a:lnSpc>
                <a:spcPts val="4234"/>
              </a:lnSpc>
              <a:buFont typeface="Arial"/>
              <a:buChar char="•"/>
            </a:pPr>
            <a:r>
              <a:rPr lang="en-US" b="true" sz="3024">
                <a:solidFill>
                  <a:srgbClr val="05113D"/>
                </a:solidFill>
                <a:latin typeface="Poppins Medium"/>
                <a:ea typeface="Poppins Medium"/>
                <a:cs typeface="Poppins Medium"/>
                <a:sym typeface="Poppins Medium"/>
              </a:rPr>
              <a:t>Replaced missing values in categorical columns with the mode.</a:t>
            </a:r>
          </a:p>
          <a:p>
            <a:pPr algn="l" marL="652985" indent="-326493" lvl="1">
              <a:lnSpc>
                <a:spcPts val="4234"/>
              </a:lnSpc>
              <a:buFont typeface="Arial"/>
              <a:buChar char="•"/>
            </a:pPr>
            <a:r>
              <a:rPr lang="en-US" b="true" sz="3024">
                <a:solidFill>
                  <a:srgbClr val="05113D"/>
                </a:solidFill>
                <a:latin typeface="Poppins Medium"/>
                <a:ea typeface="Poppins Medium"/>
                <a:cs typeface="Poppins Medium"/>
                <a:sym typeface="Poppins Medium"/>
              </a:rPr>
              <a:t>Removed duplicate rows with df.drop_duplicates(inplace=True).</a:t>
            </a:r>
          </a:p>
          <a:p>
            <a:pPr algn="l" marL="652985" indent="-326493" lvl="1">
              <a:lnSpc>
                <a:spcPts val="4234"/>
              </a:lnSpc>
              <a:buFont typeface="Arial"/>
              <a:buChar char="•"/>
            </a:pPr>
            <a:r>
              <a:rPr lang="en-US" b="true" sz="3024">
                <a:solidFill>
                  <a:srgbClr val="05113D"/>
                </a:solidFill>
                <a:latin typeface="Poppins Medium"/>
                <a:ea typeface="Poppins Medium"/>
                <a:cs typeface="Poppins Medium"/>
                <a:sym typeface="Poppins Medium"/>
              </a:rPr>
              <a:t>Dropped unnecessary columns using df.drop(columns=column_to_remove).</a:t>
            </a:r>
          </a:p>
          <a:p>
            <a:pPr algn="l" marL="652985" indent="-326493" lvl="1">
              <a:lnSpc>
                <a:spcPts val="4234"/>
              </a:lnSpc>
              <a:buFont typeface="Arial"/>
              <a:buChar char="•"/>
            </a:pPr>
            <a:r>
              <a:rPr lang="en-US" b="true" sz="3024">
                <a:solidFill>
                  <a:srgbClr val="05113D"/>
                </a:solidFill>
                <a:latin typeface="Poppins Medium"/>
                <a:ea typeface="Poppins Medium"/>
                <a:cs typeface="Poppins Medium"/>
                <a:sym typeface="Poppins Medium"/>
              </a:rPr>
              <a:t>Identified and handled outliers using the IQR method or with manual editing when IQR was not applicable.</a:t>
            </a:r>
          </a:p>
          <a:p>
            <a:pPr algn="l">
              <a:lnSpc>
                <a:spcPts val="3954"/>
              </a:lnSpc>
            </a:pPr>
          </a:p>
          <a:p>
            <a:pPr algn="l">
              <a:lnSpc>
                <a:spcPts val="3674"/>
              </a:lnSpc>
            </a:pPr>
          </a:p>
        </p:txBody>
      </p:sp>
      <p:grpSp>
        <p:nvGrpSpPr>
          <p:cNvPr name="Group 4" id="4"/>
          <p:cNvGrpSpPr>
            <a:grpSpLocks noChangeAspect="true"/>
          </p:cNvGrpSpPr>
          <p:nvPr/>
        </p:nvGrpSpPr>
        <p:grpSpPr>
          <a:xfrm rot="0">
            <a:off x="-73890" y="8133341"/>
            <a:ext cx="3032805" cy="2626409"/>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6" id="6"/>
          <p:cNvSpPr/>
          <p:nvPr/>
        </p:nvSpPr>
        <p:spPr>
          <a:xfrm flipH="false" flipV="false" rot="0">
            <a:off x="-901514" y="7756850"/>
            <a:ext cx="3466551" cy="3002899"/>
          </a:xfrm>
          <a:custGeom>
            <a:avLst/>
            <a:gdLst/>
            <a:ahLst/>
            <a:cxnLst/>
            <a:rect r="r" b="b" t="t" l="l"/>
            <a:pathLst>
              <a:path h="3002899" w="3466551">
                <a:moveTo>
                  <a:pt x="0" y="0"/>
                </a:moveTo>
                <a:lnTo>
                  <a:pt x="3466550" y="0"/>
                </a:lnTo>
                <a:lnTo>
                  <a:pt x="3466550" y="3002900"/>
                </a:lnTo>
                <a:lnTo>
                  <a:pt x="0" y="3002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46895" y="1976742"/>
            <a:ext cx="7009350" cy="6851006"/>
          </a:xfrm>
          <a:custGeom>
            <a:avLst/>
            <a:gdLst/>
            <a:ahLst/>
            <a:cxnLst/>
            <a:rect r="r" b="b" t="t" l="l"/>
            <a:pathLst>
              <a:path h="6851006" w="7009350">
                <a:moveTo>
                  <a:pt x="0" y="0"/>
                </a:moveTo>
                <a:lnTo>
                  <a:pt x="7009349" y="0"/>
                </a:lnTo>
                <a:lnTo>
                  <a:pt x="7009349" y="6851006"/>
                </a:lnTo>
                <a:lnTo>
                  <a:pt x="0" y="6851006"/>
                </a:lnTo>
                <a:lnTo>
                  <a:pt x="0" y="0"/>
                </a:lnTo>
                <a:close/>
              </a:path>
            </a:pathLst>
          </a:custGeom>
          <a:blipFill>
            <a:blip r:embed="rId6"/>
            <a:stretch>
              <a:fillRect l="0" t="0" r="0" b="0"/>
            </a:stretch>
          </a:blipFill>
        </p:spPr>
      </p:sp>
      <p:sp>
        <p:nvSpPr>
          <p:cNvPr name="TextBox 8" id="8"/>
          <p:cNvSpPr txBox="true"/>
          <p:nvPr/>
        </p:nvSpPr>
        <p:spPr>
          <a:xfrm rot="0">
            <a:off x="3288374" y="578965"/>
            <a:ext cx="1366147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CLEANING TECHNIQUES</a:t>
            </a:r>
          </a:p>
        </p:txBody>
      </p:sp>
      <p:sp>
        <p:nvSpPr>
          <p:cNvPr name="TextBox 9" id="9"/>
          <p:cNvSpPr txBox="true"/>
          <p:nvPr/>
        </p:nvSpPr>
        <p:spPr>
          <a:xfrm rot="0">
            <a:off x="12476837" y="9101584"/>
            <a:ext cx="3373438" cy="313431"/>
          </a:xfrm>
          <a:prstGeom prst="rect">
            <a:avLst/>
          </a:prstGeom>
        </p:spPr>
        <p:txBody>
          <a:bodyPr anchor="t" rtlCol="false" tIns="0" lIns="0" bIns="0" rIns="0">
            <a:spAutoFit/>
          </a:bodyPr>
          <a:lstStyle/>
          <a:p>
            <a:pPr algn="ctr">
              <a:lnSpc>
                <a:spcPts val="2218"/>
              </a:lnSpc>
              <a:spcBef>
                <a:spcPct val="0"/>
              </a:spcBef>
            </a:pPr>
            <a:r>
              <a:rPr lang="en-US" b="true" sz="2092">
                <a:solidFill>
                  <a:srgbClr val="05113D"/>
                </a:solidFill>
                <a:latin typeface="Poppins Medium"/>
                <a:ea typeface="Poppins Medium"/>
                <a:cs typeface="Poppins Medium"/>
                <a:sym typeface="Poppins Medium"/>
              </a:rPr>
              <a:t>df.info() on cleaned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73890" y="8133341"/>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901514" y="7756850"/>
            <a:ext cx="3466551" cy="3002899"/>
          </a:xfrm>
          <a:custGeom>
            <a:avLst/>
            <a:gdLst/>
            <a:ahLst/>
            <a:cxnLst/>
            <a:rect r="r" b="b" t="t" l="l"/>
            <a:pathLst>
              <a:path h="3002899" w="3466551">
                <a:moveTo>
                  <a:pt x="0" y="0"/>
                </a:moveTo>
                <a:lnTo>
                  <a:pt x="3466550" y="0"/>
                </a:lnTo>
                <a:lnTo>
                  <a:pt x="3466550" y="3002900"/>
                </a:lnTo>
                <a:lnTo>
                  <a:pt x="0" y="3002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361538" y="1727213"/>
            <a:ext cx="3306394" cy="5742913"/>
          </a:xfrm>
          <a:custGeom>
            <a:avLst/>
            <a:gdLst/>
            <a:ahLst/>
            <a:cxnLst/>
            <a:rect r="r" b="b" t="t" l="l"/>
            <a:pathLst>
              <a:path h="5742913" w="3306394">
                <a:moveTo>
                  <a:pt x="0" y="0"/>
                </a:moveTo>
                <a:lnTo>
                  <a:pt x="3306394" y="0"/>
                </a:lnTo>
                <a:lnTo>
                  <a:pt x="3306394" y="5742913"/>
                </a:lnTo>
                <a:lnTo>
                  <a:pt x="0" y="5742913"/>
                </a:lnTo>
                <a:lnTo>
                  <a:pt x="0" y="0"/>
                </a:lnTo>
                <a:close/>
              </a:path>
            </a:pathLst>
          </a:custGeom>
          <a:blipFill>
            <a:blip r:embed="rId6"/>
            <a:stretch>
              <a:fillRect l="0" t="-384" r="0" b="-245"/>
            </a:stretch>
          </a:blipFill>
        </p:spPr>
      </p:sp>
      <p:sp>
        <p:nvSpPr>
          <p:cNvPr name="TextBox 7" id="7"/>
          <p:cNvSpPr txBox="true"/>
          <p:nvPr/>
        </p:nvSpPr>
        <p:spPr>
          <a:xfrm rot="0">
            <a:off x="3288374" y="578965"/>
            <a:ext cx="1366147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CLEANING TECHNIQUES</a:t>
            </a:r>
          </a:p>
        </p:txBody>
      </p:sp>
      <p:sp>
        <p:nvSpPr>
          <p:cNvPr name="TextBox 8" id="8"/>
          <p:cNvSpPr txBox="true"/>
          <p:nvPr/>
        </p:nvSpPr>
        <p:spPr>
          <a:xfrm rot="0">
            <a:off x="1876676" y="2378722"/>
            <a:ext cx="8962816" cy="4063378"/>
          </a:xfrm>
          <a:prstGeom prst="rect">
            <a:avLst/>
          </a:prstGeom>
        </p:spPr>
        <p:txBody>
          <a:bodyPr anchor="t" rtlCol="false" tIns="0" lIns="0" bIns="0" rIns="0">
            <a:spAutoFit/>
          </a:bodyPr>
          <a:lstStyle/>
          <a:p>
            <a:pPr algn="l" marL="631396" indent="-315698" lvl="1">
              <a:lnSpc>
                <a:spcPts val="4094"/>
              </a:lnSpc>
              <a:buFont typeface="Arial"/>
              <a:buChar char="•"/>
            </a:pPr>
            <a:r>
              <a:rPr lang="en-US" b="true" sz="2924">
                <a:solidFill>
                  <a:srgbClr val="05113D"/>
                </a:solidFill>
                <a:latin typeface="Poppins Medium"/>
                <a:ea typeface="Poppins Medium"/>
                <a:cs typeface="Poppins Medium"/>
                <a:sym typeface="Poppins Medium"/>
              </a:rPr>
              <a:t>Replaced zero values with NaN where zero is considered invalid.</a:t>
            </a:r>
          </a:p>
          <a:p>
            <a:pPr algn="l" marL="631396" indent="-315698" lvl="1">
              <a:lnSpc>
                <a:spcPts val="4094"/>
              </a:lnSpc>
              <a:buFont typeface="Arial"/>
              <a:buChar char="•"/>
            </a:pPr>
            <a:r>
              <a:rPr lang="en-US" b="true" sz="2924">
                <a:solidFill>
                  <a:srgbClr val="05113D"/>
                </a:solidFill>
                <a:latin typeface="Poppins Medium"/>
                <a:ea typeface="Poppins Medium"/>
                <a:cs typeface="Poppins Medium"/>
                <a:sym typeface="Poppins Medium"/>
              </a:rPr>
              <a:t>Converted data types using astype().</a:t>
            </a:r>
          </a:p>
          <a:p>
            <a:pPr algn="l" marL="631396" indent="-315698" lvl="1">
              <a:lnSpc>
                <a:spcPts val="4094"/>
              </a:lnSpc>
              <a:buFont typeface="Arial"/>
              <a:buChar char="•"/>
            </a:pPr>
            <a:r>
              <a:rPr lang="en-US" b="true" sz="2924">
                <a:solidFill>
                  <a:srgbClr val="05113D"/>
                </a:solidFill>
                <a:latin typeface="Poppins Medium"/>
                <a:ea typeface="Poppins Medium"/>
                <a:cs typeface="Poppins Medium"/>
                <a:sym typeface="Poppins Medium"/>
              </a:rPr>
              <a:t>Mapped transmission values with df.replace(): replaced 6 with M and 7 with A.</a:t>
            </a:r>
          </a:p>
          <a:p>
            <a:pPr algn="l" marL="631396" indent="-315698" lvl="1">
              <a:lnSpc>
                <a:spcPts val="4094"/>
              </a:lnSpc>
              <a:buFont typeface="Arial"/>
              <a:buChar char="•"/>
            </a:pPr>
            <a:r>
              <a:rPr lang="en-US" b="true" sz="2924">
                <a:solidFill>
                  <a:srgbClr val="05113D"/>
                </a:solidFill>
                <a:latin typeface="Poppins Medium"/>
                <a:ea typeface="Poppins Medium"/>
                <a:cs typeface="Poppins Medium"/>
                <a:sym typeface="Poppins Medium"/>
              </a:rPr>
              <a:t>Performed a final data quality check using df.describe() and visualizations.</a:t>
            </a:r>
          </a:p>
          <a:p>
            <a:pPr algn="l">
              <a:lnSpc>
                <a:spcPts val="3674"/>
              </a:lnSpc>
            </a:pPr>
          </a:p>
        </p:txBody>
      </p:sp>
      <p:sp>
        <p:nvSpPr>
          <p:cNvPr name="TextBox 9" id="9"/>
          <p:cNvSpPr txBox="true"/>
          <p:nvPr/>
        </p:nvSpPr>
        <p:spPr>
          <a:xfrm rot="0">
            <a:off x="12259173" y="7543685"/>
            <a:ext cx="3408759" cy="589656"/>
          </a:xfrm>
          <a:prstGeom prst="rect">
            <a:avLst/>
          </a:prstGeom>
        </p:spPr>
        <p:txBody>
          <a:bodyPr anchor="t" rtlCol="false" tIns="0" lIns="0" bIns="0" rIns="0">
            <a:spAutoFit/>
          </a:bodyPr>
          <a:lstStyle/>
          <a:p>
            <a:pPr algn="ctr">
              <a:lnSpc>
                <a:spcPts val="2218"/>
              </a:lnSpc>
            </a:pPr>
            <a:r>
              <a:rPr lang="en-US" sz="2092" b="true">
                <a:solidFill>
                  <a:srgbClr val="05113D"/>
                </a:solidFill>
                <a:latin typeface="Poppins Medium"/>
                <a:ea typeface="Poppins Medium"/>
                <a:cs typeface="Poppins Medium"/>
                <a:sym typeface="Poppins Medium"/>
              </a:rPr>
              <a:t>Number of null values left</a:t>
            </a:r>
          </a:p>
          <a:p>
            <a:pPr algn="ctr">
              <a:lnSpc>
                <a:spcPts val="2218"/>
              </a:lnSpc>
              <a:spcBef>
                <a:spcPct val="0"/>
              </a:spcBef>
            </a:pPr>
            <a:r>
              <a:rPr lang="en-US" b="true" sz="2092">
                <a:solidFill>
                  <a:srgbClr val="05113D"/>
                </a:solidFill>
                <a:latin typeface="Poppins Medium"/>
                <a:ea typeface="Poppins Medium"/>
                <a:cs typeface="Poppins Medium"/>
                <a:sym typeface="Poppins Medium"/>
              </a:rPr>
              <a:t>in each column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426651"/>
            <a:ext cx="8962816" cy="6894843"/>
          </a:xfrm>
          <a:prstGeom prst="rect">
            <a:avLst/>
          </a:prstGeom>
        </p:spPr>
        <p:txBody>
          <a:bodyPr anchor="t" rtlCol="false" tIns="0" lIns="0" bIns="0" rIns="0">
            <a:spAutoFit/>
          </a:bodyPr>
          <a:lstStyle/>
          <a:p>
            <a:pPr algn="l">
              <a:lnSpc>
                <a:spcPts val="3814"/>
              </a:lnSpc>
            </a:pPr>
          </a:p>
          <a:p>
            <a:pPr algn="l">
              <a:lnSpc>
                <a:spcPts val="3674"/>
              </a:lnSpc>
            </a:pPr>
          </a:p>
          <a:p>
            <a:pPr algn="l" marL="566627" indent="-283314" lvl="1">
              <a:lnSpc>
                <a:spcPts val="3674"/>
              </a:lnSpc>
              <a:buFont typeface="Arial"/>
              <a:buChar char="•"/>
            </a:pPr>
            <a:r>
              <a:rPr lang="en-US" b="true" sz="2624">
                <a:solidFill>
                  <a:srgbClr val="05113D"/>
                </a:solidFill>
                <a:latin typeface="Poppins Medium"/>
                <a:ea typeface="Poppins Medium"/>
                <a:cs typeface="Poppins Medium"/>
                <a:sym typeface="Poppins Medium"/>
              </a:rPr>
              <a:t>Label Encoding: We used label encoding to convert categorical data into numerical values where applicable. For example, in cases where there were only two categories (e.g., Stock Type), we encoded 'used' as 0 and 'new' as 1.</a:t>
            </a:r>
          </a:p>
          <a:p>
            <a:pPr algn="l">
              <a:lnSpc>
                <a:spcPts val="3674"/>
              </a:lnSpc>
            </a:pPr>
          </a:p>
          <a:p>
            <a:pPr algn="l" marL="566627" indent="-283314" lvl="1">
              <a:lnSpc>
                <a:spcPts val="3674"/>
              </a:lnSpc>
              <a:buFont typeface="Arial"/>
              <a:buChar char="•"/>
            </a:pPr>
            <a:r>
              <a:rPr lang="en-US" b="true" sz="2624">
                <a:solidFill>
                  <a:srgbClr val="05113D"/>
                </a:solidFill>
                <a:latin typeface="Poppins Medium"/>
                <a:ea typeface="Poppins Medium"/>
                <a:cs typeface="Poppins Medium"/>
                <a:sym typeface="Poppins Medium"/>
              </a:rPr>
              <a:t>One-Hot Encoding: This method was applied to handle categorical variables with more than two categories. One-hot encoding creates a binary column for each category, ensuring no numerical relationships are implied between different categories.</a:t>
            </a:r>
          </a:p>
          <a:p>
            <a:pPr algn="l">
              <a:lnSpc>
                <a:spcPts val="3674"/>
              </a:lnSpc>
            </a:pPr>
          </a:p>
        </p:txBody>
      </p:sp>
      <p:grpSp>
        <p:nvGrpSpPr>
          <p:cNvPr name="Group 4" id="4"/>
          <p:cNvGrpSpPr>
            <a:grpSpLocks noChangeAspect="true"/>
          </p:cNvGrpSpPr>
          <p:nvPr/>
        </p:nvGrpSpPr>
        <p:grpSpPr>
          <a:xfrm rot="0">
            <a:off x="-73890" y="8133341"/>
            <a:ext cx="3032805" cy="2626409"/>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6" id="6"/>
          <p:cNvSpPr/>
          <p:nvPr/>
        </p:nvSpPr>
        <p:spPr>
          <a:xfrm flipH="false" flipV="false" rot="0">
            <a:off x="-901514" y="7756850"/>
            <a:ext cx="3466551" cy="3002899"/>
          </a:xfrm>
          <a:custGeom>
            <a:avLst/>
            <a:gdLst/>
            <a:ahLst/>
            <a:cxnLst/>
            <a:rect r="r" b="b" t="t" l="l"/>
            <a:pathLst>
              <a:path h="3002899" w="3466551">
                <a:moveTo>
                  <a:pt x="0" y="0"/>
                </a:moveTo>
                <a:lnTo>
                  <a:pt x="3466550" y="0"/>
                </a:lnTo>
                <a:lnTo>
                  <a:pt x="3466550" y="3002900"/>
                </a:lnTo>
                <a:lnTo>
                  <a:pt x="0" y="3002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079450" y="5244952"/>
            <a:ext cx="6179850" cy="1405132"/>
          </a:xfrm>
          <a:custGeom>
            <a:avLst/>
            <a:gdLst/>
            <a:ahLst/>
            <a:cxnLst/>
            <a:rect r="r" b="b" t="t" l="l"/>
            <a:pathLst>
              <a:path h="1405132" w="6179850">
                <a:moveTo>
                  <a:pt x="0" y="0"/>
                </a:moveTo>
                <a:lnTo>
                  <a:pt x="6179850" y="0"/>
                </a:lnTo>
                <a:lnTo>
                  <a:pt x="6179850" y="1405132"/>
                </a:lnTo>
                <a:lnTo>
                  <a:pt x="0" y="1405132"/>
                </a:lnTo>
                <a:lnTo>
                  <a:pt x="0" y="0"/>
                </a:lnTo>
                <a:close/>
              </a:path>
            </a:pathLst>
          </a:custGeom>
          <a:blipFill>
            <a:blip r:embed="rId6"/>
            <a:stretch>
              <a:fillRect l="0" t="0" r="0" b="0"/>
            </a:stretch>
          </a:blipFill>
        </p:spPr>
      </p:sp>
      <p:sp>
        <p:nvSpPr>
          <p:cNvPr name="Freeform 8" id="8"/>
          <p:cNvSpPr/>
          <p:nvPr/>
        </p:nvSpPr>
        <p:spPr>
          <a:xfrm flipH="false" flipV="false" rot="0">
            <a:off x="11079450" y="2580204"/>
            <a:ext cx="6179850" cy="1273026"/>
          </a:xfrm>
          <a:custGeom>
            <a:avLst/>
            <a:gdLst/>
            <a:ahLst/>
            <a:cxnLst/>
            <a:rect r="r" b="b" t="t" l="l"/>
            <a:pathLst>
              <a:path h="1273026" w="6179850">
                <a:moveTo>
                  <a:pt x="0" y="0"/>
                </a:moveTo>
                <a:lnTo>
                  <a:pt x="6179850" y="0"/>
                </a:lnTo>
                <a:lnTo>
                  <a:pt x="6179850" y="1273026"/>
                </a:lnTo>
                <a:lnTo>
                  <a:pt x="0" y="1273026"/>
                </a:lnTo>
                <a:lnTo>
                  <a:pt x="0" y="0"/>
                </a:lnTo>
                <a:close/>
              </a:path>
            </a:pathLst>
          </a:custGeom>
          <a:blipFill>
            <a:blip r:embed="rId7"/>
            <a:stretch>
              <a:fillRect l="0" t="-1531" r="0" b="-6466"/>
            </a:stretch>
          </a:blipFill>
        </p:spPr>
      </p:sp>
      <p:sp>
        <p:nvSpPr>
          <p:cNvPr name="TextBox 9" id="9"/>
          <p:cNvSpPr txBox="true"/>
          <p:nvPr/>
        </p:nvSpPr>
        <p:spPr>
          <a:xfrm rot="0">
            <a:off x="3288374" y="578965"/>
            <a:ext cx="13970926"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ENCODING TECHNIQUES</a:t>
            </a:r>
          </a:p>
        </p:txBody>
      </p:sp>
      <p:sp>
        <p:nvSpPr>
          <p:cNvPr name="TextBox 10" id="10"/>
          <p:cNvSpPr txBox="true"/>
          <p:nvPr/>
        </p:nvSpPr>
        <p:spPr>
          <a:xfrm rot="0">
            <a:off x="11428367" y="6912203"/>
            <a:ext cx="4915892" cy="589656"/>
          </a:xfrm>
          <a:prstGeom prst="rect">
            <a:avLst/>
          </a:prstGeom>
        </p:spPr>
        <p:txBody>
          <a:bodyPr anchor="t" rtlCol="false" tIns="0" lIns="0" bIns="0" rIns="0">
            <a:spAutoFit/>
          </a:bodyPr>
          <a:lstStyle/>
          <a:p>
            <a:pPr algn="ctr">
              <a:lnSpc>
                <a:spcPts val="2218"/>
              </a:lnSpc>
            </a:pPr>
            <a:r>
              <a:rPr lang="en-US" sz="2092" b="true">
                <a:solidFill>
                  <a:srgbClr val="000000"/>
                </a:solidFill>
                <a:latin typeface="Poppins Medium"/>
                <a:ea typeface="Poppins Medium"/>
                <a:cs typeface="Poppins Medium"/>
                <a:sym typeface="Poppins Medium"/>
              </a:rPr>
              <a:t>transmission_from_vin values after </a:t>
            </a:r>
          </a:p>
          <a:p>
            <a:pPr algn="ctr">
              <a:lnSpc>
                <a:spcPts val="2218"/>
              </a:lnSpc>
              <a:spcBef>
                <a:spcPct val="0"/>
              </a:spcBef>
            </a:pPr>
            <a:r>
              <a:rPr lang="en-US" b="true" sz="2092">
                <a:solidFill>
                  <a:srgbClr val="000000"/>
                </a:solidFill>
                <a:latin typeface="Poppins Medium"/>
                <a:ea typeface="Poppins Medium"/>
                <a:cs typeface="Poppins Medium"/>
                <a:sym typeface="Poppins Medium"/>
              </a:rPr>
              <a:t>label encoding</a:t>
            </a:r>
          </a:p>
        </p:txBody>
      </p:sp>
      <p:sp>
        <p:nvSpPr>
          <p:cNvPr name="TextBox 11" id="11"/>
          <p:cNvSpPr txBox="true"/>
          <p:nvPr/>
        </p:nvSpPr>
        <p:spPr>
          <a:xfrm rot="0">
            <a:off x="11594102" y="4107280"/>
            <a:ext cx="5150545" cy="589656"/>
          </a:xfrm>
          <a:prstGeom prst="rect">
            <a:avLst/>
          </a:prstGeom>
        </p:spPr>
        <p:txBody>
          <a:bodyPr anchor="t" rtlCol="false" tIns="0" lIns="0" bIns="0" rIns="0">
            <a:spAutoFit/>
          </a:bodyPr>
          <a:lstStyle/>
          <a:p>
            <a:pPr algn="ctr">
              <a:lnSpc>
                <a:spcPts val="2218"/>
              </a:lnSpc>
            </a:pPr>
            <a:r>
              <a:rPr lang="en-US" sz="2092" b="true">
                <a:solidFill>
                  <a:srgbClr val="000000"/>
                </a:solidFill>
                <a:latin typeface="Poppins Medium"/>
                <a:ea typeface="Poppins Medium"/>
                <a:cs typeface="Poppins Medium"/>
                <a:sym typeface="Poppins Medium"/>
              </a:rPr>
              <a:t>transmission_from_vin values before </a:t>
            </a:r>
          </a:p>
          <a:p>
            <a:pPr algn="ctr">
              <a:lnSpc>
                <a:spcPts val="2218"/>
              </a:lnSpc>
              <a:spcBef>
                <a:spcPct val="0"/>
              </a:spcBef>
            </a:pPr>
            <a:r>
              <a:rPr lang="en-US" b="true" sz="2092">
                <a:solidFill>
                  <a:srgbClr val="000000"/>
                </a:solidFill>
                <a:latin typeface="Poppins Medium"/>
                <a:ea typeface="Poppins Medium"/>
                <a:cs typeface="Poppins Medium"/>
                <a:sym typeface="Poppins Medium"/>
              </a:rPr>
              <a:t>label encoding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73890" y="8133341"/>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901514" y="7756850"/>
            <a:ext cx="3466551" cy="3002899"/>
          </a:xfrm>
          <a:custGeom>
            <a:avLst/>
            <a:gdLst/>
            <a:ahLst/>
            <a:cxnLst/>
            <a:rect r="r" b="b" t="t" l="l"/>
            <a:pathLst>
              <a:path h="3002899" w="3466551">
                <a:moveTo>
                  <a:pt x="0" y="0"/>
                </a:moveTo>
                <a:lnTo>
                  <a:pt x="3466550" y="0"/>
                </a:lnTo>
                <a:lnTo>
                  <a:pt x="3466550" y="3002900"/>
                </a:lnTo>
                <a:lnTo>
                  <a:pt x="0" y="3002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965963" y="3061238"/>
            <a:ext cx="10293337" cy="3237810"/>
          </a:xfrm>
          <a:custGeom>
            <a:avLst/>
            <a:gdLst/>
            <a:ahLst/>
            <a:cxnLst/>
            <a:rect r="r" b="b" t="t" l="l"/>
            <a:pathLst>
              <a:path h="3237810" w="10293337">
                <a:moveTo>
                  <a:pt x="0" y="0"/>
                </a:moveTo>
                <a:lnTo>
                  <a:pt x="10293337" y="0"/>
                </a:lnTo>
                <a:lnTo>
                  <a:pt x="10293337" y="3237810"/>
                </a:lnTo>
                <a:lnTo>
                  <a:pt x="0" y="3237810"/>
                </a:lnTo>
                <a:lnTo>
                  <a:pt x="0" y="0"/>
                </a:lnTo>
                <a:close/>
              </a:path>
            </a:pathLst>
          </a:custGeom>
          <a:blipFill>
            <a:blip r:embed="rId6"/>
            <a:stretch>
              <a:fillRect l="0" t="0" r="0" b="0"/>
            </a:stretch>
          </a:blipFill>
        </p:spPr>
      </p:sp>
      <p:sp>
        <p:nvSpPr>
          <p:cNvPr name="TextBox 7" id="7"/>
          <p:cNvSpPr txBox="true"/>
          <p:nvPr/>
        </p:nvSpPr>
        <p:spPr>
          <a:xfrm rot="0">
            <a:off x="3288374" y="578965"/>
            <a:ext cx="13970926"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HANDLING MISSING VALUES:</a:t>
            </a:r>
          </a:p>
        </p:txBody>
      </p:sp>
      <p:sp>
        <p:nvSpPr>
          <p:cNvPr name="TextBox 8" id="8"/>
          <p:cNvSpPr txBox="true"/>
          <p:nvPr/>
        </p:nvSpPr>
        <p:spPr>
          <a:xfrm rot="0">
            <a:off x="1253757" y="2481891"/>
            <a:ext cx="4621452" cy="5237493"/>
          </a:xfrm>
          <a:prstGeom prst="rect">
            <a:avLst/>
          </a:prstGeom>
        </p:spPr>
        <p:txBody>
          <a:bodyPr anchor="t" rtlCol="false" tIns="0" lIns="0" bIns="0" rIns="0">
            <a:spAutoFit/>
          </a:bodyPr>
          <a:lstStyle/>
          <a:p>
            <a:pPr algn="l" marL="588217" indent="-294108" lvl="1">
              <a:lnSpc>
                <a:spcPts val="3814"/>
              </a:lnSpc>
              <a:buFont typeface="Arial"/>
              <a:buChar char="•"/>
            </a:pPr>
            <a:r>
              <a:rPr lang="en-US" b="true" sz="2724">
                <a:solidFill>
                  <a:srgbClr val="000000"/>
                </a:solidFill>
                <a:latin typeface="Poppins Medium"/>
                <a:ea typeface="Poppins Medium"/>
                <a:cs typeface="Poppins Medium"/>
                <a:sym typeface="Poppins Medium"/>
              </a:rPr>
              <a:t>For numerical columns with missing values, we replaced them using median.</a:t>
            </a:r>
          </a:p>
          <a:p>
            <a:pPr algn="l">
              <a:lnSpc>
                <a:spcPts val="3814"/>
              </a:lnSpc>
            </a:pPr>
          </a:p>
          <a:p>
            <a:pPr algn="l" marL="588217" indent="-294108" lvl="1">
              <a:lnSpc>
                <a:spcPts val="3814"/>
              </a:lnSpc>
              <a:buFont typeface="Arial"/>
              <a:buChar char="•"/>
            </a:pPr>
            <a:r>
              <a:rPr lang="en-US" b="true" sz="2724">
                <a:solidFill>
                  <a:srgbClr val="000000"/>
                </a:solidFill>
                <a:latin typeface="Poppins Medium"/>
                <a:ea typeface="Poppins Medium"/>
                <a:cs typeface="Poppins Medium"/>
                <a:sym typeface="Poppins Medium"/>
              </a:rPr>
              <a:t>For categorical columns with missing values, we replaced them using mode.</a:t>
            </a:r>
          </a:p>
          <a:p>
            <a:pPr algn="l">
              <a:lnSpc>
                <a:spcPts val="3814"/>
              </a:lnSpc>
            </a:pPr>
          </a:p>
          <a:p>
            <a:pPr algn="l">
              <a:lnSpc>
                <a:spcPts val="3674"/>
              </a:lnSpc>
            </a:pPr>
          </a:p>
        </p:txBody>
      </p:sp>
      <p:sp>
        <p:nvSpPr>
          <p:cNvPr name="TextBox 9" id="9"/>
          <p:cNvSpPr txBox="true"/>
          <p:nvPr/>
        </p:nvSpPr>
        <p:spPr>
          <a:xfrm rot="0">
            <a:off x="8243324" y="6682972"/>
            <a:ext cx="7230864" cy="313431"/>
          </a:xfrm>
          <a:prstGeom prst="rect">
            <a:avLst/>
          </a:prstGeom>
        </p:spPr>
        <p:txBody>
          <a:bodyPr anchor="t" rtlCol="false" tIns="0" lIns="0" bIns="0" rIns="0">
            <a:spAutoFit/>
          </a:bodyPr>
          <a:lstStyle/>
          <a:p>
            <a:pPr algn="ctr">
              <a:lnSpc>
                <a:spcPts val="2218"/>
              </a:lnSpc>
              <a:spcBef>
                <a:spcPct val="0"/>
              </a:spcBef>
            </a:pPr>
            <a:r>
              <a:rPr lang="en-US" b="true" sz="2092">
                <a:solidFill>
                  <a:srgbClr val="FFFFFF"/>
                </a:solidFill>
                <a:latin typeface="Poppins Medium"/>
                <a:ea typeface="Poppins Medium"/>
                <a:cs typeface="Poppins Medium"/>
                <a:sym typeface="Poppins Medium"/>
              </a:rPr>
              <a:t>Your </a:t>
            </a:r>
            <a:r>
              <a:rPr lang="en-US" b="true" sz="2092">
                <a:solidFill>
                  <a:srgbClr val="000000"/>
                </a:solidFill>
                <a:latin typeface="Poppins Medium"/>
                <a:ea typeface="Poppins Medium"/>
                <a:cs typeface="Poppins Medium"/>
                <a:sym typeface="Poppins Medium"/>
              </a:rPr>
              <a:t>Code for filling in missing values for the columns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1490703"/>
            <a:ext cx="3037086" cy="2630876"/>
          </a:xfrm>
          <a:custGeom>
            <a:avLst/>
            <a:gdLst/>
            <a:ahLst/>
            <a:cxnLst/>
            <a:rect r="r" b="b" t="t" l="l"/>
            <a:pathLst>
              <a:path h="2630876" w="3037086">
                <a:moveTo>
                  <a:pt x="0" y="0"/>
                </a:moveTo>
                <a:lnTo>
                  <a:pt x="3037086" y="0"/>
                </a:lnTo>
                <a:lnTo>
                  <a:pt x="3037086" y="2630876"/>
                </a:lnTo>
                <a:lnTo>
                  <a:pt x="0" y="263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268825" y="7634473"/>
            <a:ext cx="3032805" cy="2626409"/>
            <a:chOff x="0" y="0"/>
            <a:chExt cx="6350000" cy="5499100"/>
          </a:xfrm>
        </p:grpSpPr>
        <p:sp>
          <p:nvSpPr>
            <p:cNvPr name="Freeform 4" id="4"/>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05113D"/>
            </a:solidFill>
          </p:spPr>
        </p:sp>
      </p:grpSp>
      <p:sp>
        <p:nvSpPr>
          <p:cNvPr name="Freeform 5" id="5"/>
          <p:cNvSpPr/>
          <p:nvPr/>
        </p:nvSpPr>
        <p:spPr>
          <a:xfrm flipH="false" flipV="false" rot="0">
            <a:off x="17512131" y="7634473"/>
            <a:ext cx="3466551" cy="3002899"/>
          </a:xfrm>
          <a:custGeom>
            <a:avLst/>
            <a:gdLst/>
            <a:ahLst/>
            <a:cxnLst/>
            <a:rect r="r" b="b" t="t" l="l"/>
            <a:pathLst>
              <a:path h="3002899" w="3466551">
                <a:moveTo>
                  <a:pt x="0" y="0"/>
                </a:moveTo>
                <a:lnTo>
                  <a:pt x="3466550" y="0"/>
                </a:lnTo>
                <a:lnTo>
                  <a:pt x="3466550" y="3002899"/>
                </a:lnTo>
                <a:lnTo>
                  <a:pt x="0" y="3002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9497" y="1624083"/>
            <a:ext cx="12354534" cy="7346791"/>
          </a:xfrm>
          <a:custGeom>
            <a:avLst/>
            <a:gdLst/>
            <a:ahLst/>
            <a:cxnLst/>
            <a:rect r="r" b="b" t="t" l="l"/>
            <a:pathLst>
              <a:path h="7346791" w="12354534">
                <a:moveTo>
                  <a:pt x="0" y="0"/>
                </a:moveTo>
                <a:lnTo>
                  <a:pt x="12354534" y="0"/>
                </a:lnTo>
                <a:lnTo>
                  <a:pt x="12354534" y="7346791"/>
                </a:lnTo>
                <a:lnTo>
                  <a:pt x="0" y="7346791"/>
                </a:lnTo>
                <a:lnTo>
                  <a:pt x="0" y="0"/>
                </a:lnTo>
                <a:close/>
              </a:path>
            </a:pathLst>
          </a:custGeom>
          <a:blipFill>
            <a:blip r:embed="rId6"/>
            <a:stretch>
              <a:fillRect l="-4760" t="0" r="0" b="0"/>
            </a:stretch>
          </a:blipFill>
        </p:spPr>
      </p:sp>
      <p:grpSp>
        <p:nvGrpSpPr>
          <p:cNvPr name="Group 7" id="7"/>
          <p:cNvGrpSpPr/>
          <p:nvPr/>
        </p:nvGrpSpPr>
        <p:grpSpPr>
          <a:xfrm rot="0">
            <a:off x="12624031" y="2190384"/>
            <a:ext cx="5162661" cy="4698406"/>
            <a:chOff x="0" y="0"/>
            <a:chExt cx="1359713" cy="1237440"/>
          </a:xfrm>
        </p:grpSpPr>
        <p:sp>
          <p:nvSpPr>
            <p:cNvPr name="Freeform 8" id="8"/>
            <p:cNvSpPr/>
            <p:nvPr/>
          </p:nvSpPr>
          <p:spPr>
            <a:xfrm flipH="false" flipV="false" rot="0">
              <a:off x="0" y="0"/>
              <a:ext cx="1359713" cy="1237440"/>
            </a:xfrm>
            <a:custGeom>
              <a:avLst/>
              <a:gdLst/>
              <a:ahLst/>
              <a:cxnLst/>
              <a:rect r="r" b="b" t="t" l="l"/>
              <a:pathLst>
                <a:path h="1237440" w="1359713">
                  <a:moveTo>
                    <a:pt x="76480" y="0"/>
                  </a:moveTo>
                  <a:lnTo>
                    <a:pt x="1283234" y="0"/>
                  </a:lnTo>
                  <a:cubicBezTo>
                    <a:pt x="1325472" y="0"/>
                    <a:pt x="1359713" y="34241"/>
                    <a:pt x="1359713" y="76480"/>
                  </a:cubicBezTo>
                  <a:lnTo>
                    <a:pt x="1359713" y="1160961"/>
                  </a:lnTo>
                  <a:cubicBezTo>
                    <a:pt x="1359713" y="1203199"/>
                    <a:pt x="1325472" y="1237440"/>
                    <a:pt x="1283234" y="1237440"/>
                  </a:cubicBezTo>
                  <a:lnTo>
                    <a:pt x="76480" y="1237440"/>
                  </a:lnTo>
                  <a:cubicBezTo>
                    <a:pt x="34241" y="1237440"/>
                    <a:pt x="0" y="1203199"/>
                    <a:pt x="0" y="1160961"/>
                  </a:cubicBezTo>
                  <a:lnTo>
                    <a:pt x="0" y="76480"/>
                  </a:lnTo>
                  <a:cubicBezTo>
                    <a:pt x="0" y="34241"/>
                    <a:pt x="34241" y="0"/>
                    <a:pt x="76480" y="0"/>
                  </a:cubicBezTo>
                  <a:close/>
                </a:path>
              </a:pathLst>
            </a:custGeom>
            <a:solidFill>
              <a:srgbClr val="CDD6FF"/>
            </a:solidFill>
          </p:spPr>
        </p:sp>
        <p:sp>
          <p:nvSpPr>
            <p:cNvPr name="TextBox 9" id="9"/>
            <p:cNvSpPr txBox="true"/>
            <p:nvPr/>
          </p:nvSpPr>
          <p:spPr>
            <a:xfrm>
              <a:off x="0" y="0"/>
              <a:ext cx="1359713" cy="1237440"/>
            </a:xfrm>
            <a:prstGeom prst="rect">
              <a:avLst/>
            </a:prstGeom>
          </p:spPr>
          <p:txBody>
            <a:bodyPr anchor="ctr" rtlCol="false" tIns="50800" lIns="50800" bIns="50800" rIns="50800"/>
            <a:lstStyle/>
            <a:p>
              <a:pPr algn="ctr">
                <a:lnSpc>
                  <a:spcPts val="2218"/>
                </a:lnSpc>
              </a:pPr>
            </a:p>
          </p:txBody>
        </p:sp>
      </p:grpSp>
      <p:sp>
        <p:nvSpPr>
          <p:cNvPr name="TextBox 10" id="10"/>
          <p:cNvSpPr txBox="true"/>
          <p:nvPr/>
        </p:nvSpPr>
        <p:spPr>
          <a:xfrm rot="0">
            <a:off x="3288374" y="578965"/>
            <a:ext cx="6822522" cy="672338"/>
          </a:xfrm>
          <a:prstGeom prst="rect">
            <a:avLst/>
          </a:prstGeom>
        </p:spPr>
        <p:txBody>
          <a:bodyPr anchor="t" rtlCol="false" tIns="0" lIns="0" bIns="0" rIns="0">
            <a:spAutoFit/>
          </a:bodyPr>
          <a:lstStyle/>
          <a:p>
            <a:pPr algn="l">
              <a:lnSpc>
                <a:spcPts val="4875"/>
              </a:lnSpc>
            </a:pPr>
            <a:r>
              <a:rPr lang="en-US" b="true" sz="4599">
                <a:solidFill>
                  <a:srgbClr val="05113D"/>
                </a:solidFill>
                <a:latin typeface="Poppins Heavy"/>
                <a:ea typeface="Poppins Heavy"/>
                <a:cs typeface="Poppins Heavy"/>
                <a:sym typeface="Poppins Heavy"/>
              </a:rPr>
              <a:t>DATA INSIGHTS</a:t>
            </a:r>
          </a:p>
        </p:txBody>
      </p:sp>
      <p:sp>
        <p:nvSpPr>
          <p:cNvPr name="TextBox 11" id="11"/>
          <p:cNvSpPr txBox="true"/>
          <p:nvPr/>
        </p:nvSpPr>
        <p:spPr>
          <a:xfrm rot="0">
            <a:off x="12867336" y="2462499"/>
            <a:ext cx="4644794" cy="4012687"/>
          </a:xfrm>
          <a:prstGeom prst="rect">
            <a:avLst/>
          </a:prstGeom>
        </p:spPr>
        <p:txBody>
          <a:bodyPr anchor="t" rtlCol="false" tIns="0" lIns="0" bIns="0" rIns="0">
            <a:spAutoFit/>
          </a:bodyPr>
          <a:lstStyle/>
          <a:p>
            <a:pPr algn="ctr">
              <a:lnSpc>
                <a:spcPts val="2536"/>
              </a:lnSpc>
            </a:pPr>
            <a:r>
              <a:rPr lang="en-US" b="true" sz="2392">
                <a:solidFill>
                  <a:srgbClr val="05113D"/>
                </a:solidFill>
                <a:latin typeface="Poppins Bold"/>
                <a:ea typeface="Poppins Bold"/>
                <a:cs typeface="Poppins Bold"/>
                <a:sym typeface="Poppins Bold"/>
              </a:rPr>
              <a:t>PRICE VS. MODEL YEAR</a:t>
            </a:r>
            <a:r>
              <a:rPr lang="en-US" b="true" sz="2392">
                <a:solidFill>
                  <a:srgbClr val="05113D"/>
                </a:solidFill>
                <a:latin typeface="Poppins Medium"/>
                <a:ea typeface="Poppins Medium"/>
                <a:cs typeface="Poppins Medium"/>
                <a:sym typeface="Poppins Medium"/>
              </a:rPr>
              <a:t> </a:t>
            </a:r>
          </a:p>
          <a:p>
            <a:pPr algn="ctr">
              <a:lnSpc>
                <a:spcPts val="1900"/>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Older vehicles (pre-2000) show a wide range of prices, but after around 2010, there is a more consistent trend of increasing prices. This suggests that newer models, particularly post-2015, have more stable pricing.</a:t>
            </a:r>
          </a:p>
          <a:p>
            <a:pPr algn="l">
              <a:lnSpc>
                <a:spcPts val="2324"/>
              </a:lnSpc>
            </a:pPr>
          </a:p>
          <a:p>
            <a:pPr algn="l" marL="473380" indent="-236690" lvl="1">
              <a:lnSpc>
                <a:spcPts val="2324"/>
              </a:lnSpc>
              <a:buFont typeface="Arial"/>
              <a:buChar char="•"/>
            </a:pPr>
            <a:r>
              <a:rPr lang="en-US" sz="2192">
                <a:solidFill>
                  <a:srgbClr val="05113D"/>
                </a:solidFill>
                <a:latin typeface="Poppins"/>
                <a:ea typeface="Poppins"/>
                <a:cs typeface="Poppins"/>
                <a:sym typeface="Poppins"/>
              </a:rPr>
              <a:t>This reflects the typical market trend where newer models are more expensive.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DAGSwOUkN7o</dc:identifier>
  <dcterms:modified xsi:type="dcterms:W3CDTF">2011-08-01T06:04:30Z</dcterms:modified>
  <cp:revision>1</cp:revision>
  <dc:title> CMPT 3830 Demo 1 Presentation (Group1)</dc:title>
</cp:coreProperties>
</file>